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58" r:id="rId15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82" d="100"/>
          <a:sy n="82" d="100"/>
        </p:scale>
        <p:origin x="72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2016-08-02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2016-08-02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ly4free.pl/golasy-maja-tu-prawdziwy-raj-zobaczcie-najlepsze-plaze-swiata-dla-nudystow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193CCF36-CD72-0AFA-9DED-133F56E35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243" y="2328440"/>
            <a:ext cx="1882103" cy="24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braz Pina z opowieścią">
            <a:extLst>
              <a:ext uri="{FF2B5EF4-FFF2-40B4-BE49-F238E27FC236}">
                <a16:creationId xmlns:a16="http://schemas.microsoft.com/office/drawing/2014/main" id="{4551F8E3-3BC6-80A1-2A41-E6A20C6CE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7" b="9858"/>
          <a:stretch/>
        </p:blipFill>
        <p:spPr bwMode="auto">
          <a:xfrm>
            <a:off x="1557908" y="262525"/>
            <a:ext cx="2088232" cy="1776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689DEDB-EA4C-70BB-A1E5-92D5F873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05" y="4884263"/>
            <a:ext cx="3392689" cy="18535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82EECAE-2026-3B18-A82B-5E859ABB1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932" y="837652"/>
            <a:ext cx="8304955" cy="158090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Bezpieczne </a:t>
            </a:r>
            <a:br>
              <a:rPr lang="pl-PL" dirty="0"/>
            </a:br>
            <a:r>
              <a:rPr lang="pl-PL" dirty="0"/>
              <a:t>wakacje 2025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65312" y="2887623"/>
            <a:ext cx="84582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4400" b="1" dirty="0">
                <a:solidFill>
                  <a:srgbClr val="002060"/>
                </a:solidFill>
                <a:latin typeface="Candara" panose="020E0502030303020204" pitchFamily="34" charset="0"/>
              </a:rPr>
              <a:t>Na wakacje kilka rad, </a:t>
            </a:r>
          </a:p>
          <a:p>
            <a:pPr algn="ctr" rtl="0"/>
            <a:r>
              <a:rPr lang="pl-PL" sz="4400" b="1" dirty="0">
                <a:solidFill>
                  <a:srgbClr val="002060"/>
                </a:solidFill>
                <a:latin typeface="Candara" panose="020E0502030303020204" pitchFamily="34" charset="0"/>
              </a:rPr>
              <a:t>by bezpiecznie mijał czas</a:t>
            </a:r>
            <a:endParaRPr lang="pl" sz="44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1BDDA88-38BC-4951-9953-F190E86B5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131375"/>
            <a:ext cx="2564110" cy="2325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D4D116E-C006-C852-F6C1-8323BD10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0" y="2111744"/>
            <a:ext cx="2664296" cy="2649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A10344C6-2A53-CCAC-2D95-38CABD8A7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15932" r="10148" b="15751"/>
          <a:stretch/>
        </p:blipFill>
        <p:spPr bwMode="auto">
          <a:xfrm>
            <a:off x="1414156" y="4625020"/>
            <a:ext cx="3311253" cy="21127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8096324-8DC4-8223-1782-4C0EBF5EC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92" y="3928440"/>
            <a:ext cx="2564110" cy="25641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E72974-A882-42BA-BE32-39FDA0727C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28" y="4850865"/>
            <a:ext cx="915038" cy="898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">
            <a:extLst>
              <a:ext uri="{FF2B5EF4-FFF2-40B4-BE49-F238E27FC236}">
                <a16:creationId xmlns:a16="http://schemas.microsoft.com/office/drawing/2014/main" id="{E444448C-9258-2C83-5FA3-93FC21E4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7" r="1" b="2918"/>
          <a:stretch/>
        </p:blipFill>
        <p:spPr>
          <a:xfrm>
            <a:off x="256443" y="231061"/>
            <a:ext cx="11675937" cy="639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E7952FA-651A-5623-2EC6-B39AC9FC6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5816025"/>
            <a:ext cx="1045422" cy="1026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85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42A53CAF-3516-E3C0-1ACC-1782749E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343" y="2362734"/>
            <a:ext cx="1061483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B676DA4-1596-FAFD-E798-2C308CDD7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2"/>
          <a:stretch/>
        </p:blipFill>
        <p:spPr bwMode="auto">
          <a:xfrm>
            <a:off x="3113087" y="-10244"/>
            <a:ext cx="5962650" cy="42774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E11BC60-2EED-490D-8DB0-D41E9F10BADE}"/>
              </a:ext>
            </a:extLst>
          </p:cNvPr>
          <p:cNvSpPr/>
          <p:nvPr/>
        </p:nvSpPr>
        <p:spPr>
          <a:xfrm>
            <a:off x="720312" y="901677"/>
            <a:ext cx="2868734" cy="13102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Komenda Powiatowa Policji </a:t>
            </a:r>
          </a:p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Działdowie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Grunwaldzka 8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13-200 Działdowo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73 232 00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Fax: 47 73 232 05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D9E0588-37EF-41DC-8313-19B6E93A8FC6}"/>
              </a:ext>
            </a:extLst>
          </p:cNvPr>
          <p:cNvSpPr/>
          <p:nvPr/>
        </p:nvSpPr>
        <p:spPr>
          <a:xfrm>
            <a:off x="458959" y="4627104"/>
            <a:ext cx="3225310" cy="1104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Posterunek Policji </a:t>
            </a:r>
          </a:p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Iłowie-Osadzie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Jagiellońska 1A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13-240 Iłowo-Osada 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73 181 14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3A76F2B-882E-4A27-85DE-C7B78FF2F384}"/>
              </a:ext>
            </a:extLst>
          </p:cNvPr>
          <p:cNvSpPr/>
          <p:nvPr/>
        </p:nvSpPr>
        <p:spPr>
          <a:xfrm>
            <a:off x="8740137" y="901677"/>
            <a:ext cx="2467897" cy="13102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Komisariat Policji </a:t>
            </a:r>
          </a:p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Lidzbarku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Zieluńska 5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13-230 Lidzbark 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73 233 00</a:t>
            </a:r>
            <a:b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fax. 47 73 233 05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FDC796-C6C6-4D13-86C7-76CA9AFEDEAB}"/>
              </a:ext>
            </a:extLst>
          </p:cNvPr>
          <p:cNvSpPr/>
          <p:nvPr/>
        </p:nvSpPr>
        <p:spPr>
          <a:xfrm>
            <a:off x="8630134" y="4627167"/>
            <a:ext cx="2687899" cy="1103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Posterunek Policji </a:t>
            </a:r>
          </a:p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Rybnie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Wyzwolenia 64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13-220 Rybno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tel./ fax 47 73 233 31</a:t>
            </a:r>
            <a:endParaRPr lang="pl-PL" sz="1000" dirty="0"/>
          </a:p>
        </p:txBody>
      </p:sp>
      <p:pic>
        <p:nvPicPr>
          <p:cNvPr id="3076" name="Picture 4" descr="Zawiera: cute woman character police officer police officer women character transparent png">
            <a:extLst>
              <a:ext uri="{FF2B5EF4-FFF2-40B4-BE49-F238E27FC236}">
                <a16:creationId xmlns:a16="http://schemas.microsoft.com/office/drawing/2014/main" id="{C8027EDE-25B0-57BD-B802-4ECE876E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1" y="2362734"/>
            <a:ext cx="2074378" cy="20743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061FE52-DB25-7E94-9EBA-23874A9E391B}"/>
              </a:ext>
            </a:extLst>
          </p:cNvPr>
          <p:cNvSpPr/>
          <p:nvPr/>
        </p:nvSpPr>
        <p:spPr>
          <a:xfrm>
            <a:off x="3759478" y="4437112"/>
            <a:ext cx="4669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Bezpiecznych </a:t>
            </a:r>
          </a:p>
          <a:p>
            <a:pPr algn="ctr"/>
            <a:r>
              <a:rPr lang="pl-P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Wakacji !</a:t>
            </a:r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91B9419-6F27-4588-836D-EB8CB6414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017" y="272217"/>
            <a:ext cx="1790923" cy="1623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b="1" dirty="0"/>
              <a:t>Bezpiecznie nad wodą</a:t>
            </a:r>
            <a:endParaRPr lang="pl" b="1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 rtl="0"/>
            <a:r>
              <a:rPr lang="pl-PL" dirty="0">
                <a:solidFill>
                  <a:schemeClr val="tx2"/>
                </a:solidFill>
              </a:rPr>
              <a:t>Kąp się nie wcześniej niż pół godziny od posiłku</a:t>
            </a:r>
            <a:endParaRPr lang="pl" dirty="0">
              <a:solidFill>
                <a:schemeClr val="tx2"/>
              </a:solidFill>
            </a:endParaRP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Wchodząc do wody pamiętaj, by wcześniej nie leżeć zbyt długo na słońcu</a:t>
            </a:r>
            <a:endParaRPr lang="pl" dirty="0">
              <a:solidFill>
                <a:schemeClr val="tx2"/>
              </a:solidFill>
            </a:endParaRP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Wchodząc na łódkę, rower wodny czy kajak pamiętaj o kapoku</a:t>
            </a: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Nie kąp się sam, pamiętaj o opiece kogoś dorosłego</a:t>
            </a: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Chcesz wskoczyć do wody pamiętaj, skakanie na główkę grozi kalectwem</a:t>
            </a:r>
          </a:p>
          <a:p>
            <a:pPr algn="just"/>
            <a:r>
              <a:rPr lang="pl-PL" dirty="0">
                <a:solidFill>
                  <a:schemeClr val="tx2"/>
                </a:solidFill>
              </a:rPr>
              <a:t>Widzisz osobę wchodzącą do wody, która spożywała alkohol, reaguj – poproś o pomoc osobę dorosłą</a:t>
            </a:r>
          </a:p>
          <a:p>
            <a:pPr rtl="0"/>
            <a:endParaRPr lang="pl-PL" dirty="0"/>
          </a:p>
          <a:p>
            <a:pPr rtl="0"/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29BEA30-CF79-4DE8-9F59-7DB98480E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4" t="20301" b="54050"/>
          <a:stretch/>
        </p:blipFill>
        <p:spPr>
          <a:xfrm>
            <a:off x="7318548" y="5373216"/>
            <a:ext cx="1631256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F8EDB82-6974-4C81-BB6A-FDBEE529E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58984" r="79931" b="22924"/>
          <a:stretch/>
        </p:blipFill>
        <p:spPr>
          <a:xfrm>
            <a:off x="10486900" y="2808622"/>
            <a:ext cx="1224136" cy="1240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98CFFAB-2B89-4F1F-99E8-12E80D4E35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215577"/>
            <a:ext cx="1221860" cy="1199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57D814C-7847-4F2C-A3C1-0008C32B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67" y="5179809"/>
            <a:ext cx="1697910" cy="139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 rtlCol="0"/>
          <a:lstStyle/>
          <a:p>
            <a:pPr algn="ctr" rtl="0"/>
            <a:r>
              <a:rPr lang="pl-PL" b="1" dirty="0"/>
              <a:t>Bezpiecznie w lesie</a:t>
            </a:r>
            <a:endParaRPr lang="pl" b="1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293813" y="1181100"/>
            <a:ext cx="9601200" cy="4495800"/>
          </a:xfrm>
        </p:spPr>
        <p:txBody>
          <a:bodyPr rtlCol="0"/>
          <a:lstStyle/>
          <a:p>
            <a:pPr algn="just" rtl="0"/>
            <a:r>
              <a:rPr lang="pl-PL" dirty="0">
                <a:solidFill>
                  <a:schemeClr val="tx2"/>
                </a:solidFill>
              </a:rPr>
              <a:t>Zanim ruszysz do lasu, pamiętaj o właściwym ubiorze (włóż długi rękaw i długie spodnie oraz zabudowane obuwie)</a:t>
            </a:r>
            <a:endParaRPr lang="pl" dirty="0">
              <a:solidFill>
                <a:schemeClr val="tx2"/>
              </a:solidFill>
            </a:endParaRP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Wchodząc do lasu pamiętaj o zachowaniu ciszy</a:t>
            </a: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Nie wchodź do lasu sam, możesz się zgubić</a:t>
            </a: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Uważaj na leśną zwierzynę, las to jej dom</a:t>
            </a:r>
          </a:p>
          <a:p>
            <a:pPr algn="just"/>
            <a:r>
              <a:rPr lang="pl-PL" dirty="0">
                <a:solidFill>
                  <a:schemeClr val="tx2"/>
                </a:solidFill>
              </a:rPr>
              <a:t>Zanim spróbujesz leśnych owoców, upewnij się 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2"/>
                </a:solidFill>
              </a:rPr>
              <a:t>u osoby dorosłej, czy są jadalne</a:t>
            </a:r>
          </a:p>
          <a:p>
            <a:pPr algn="just"/>
            <a:r>
              <a:rPr lang="pl-PL" dirty="0">
                <a:solidFill>
                  <a:schemeClr val="tx2"/>
                </a:solidFill>
              </a:rPr>
              <a:t>Zużyte butelki, papierki itp. zabierz ze sobą 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2"/>
                </a:solidFill>
              </a:rPr>
              <a:t>– las to nie śmietnik!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BEFB949-B757-46AE-AAC8-E5D0D890B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0" b="4640"/>
          <a:stretch/>
        </p:blipFill>
        <p:spPr>
          <a:xfrm>
            <a:off x="8662437" y="2124230"/>
            <a:ext cx="1697910" cy="123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C05E0BA-B49E-4F37-B1FA-5BE1792EE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684" y="3510623"/>
            <a:ext cx="1637677" cy="131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6DDC9E4-CFDD-4BAF-B995-8A03A374C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5179809"/>
            <a:ext cx="1440160" cy="1413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6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7D7B01D4-8761-6717-0C15-9E78DA7D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4" y="0"/>
            <a:ext cx="1989956" cy="17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680EFD1-F78E-8D95-0569-DF89DA4EF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42" y="4077159"/>
            <a:ext cx="56197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87760"/>
          </a:xfrm>
        </p:spPr>
        <p:txBody>
          <a:bodyPr rtlCol="0"/>
          <a:lstStyle/>
          <a:p>
            <a:pPr algn="ctr" rtl="0"/>
            <a:r>
              <a:rPr lang="pl-PL" b="1" dirty="0"/>
              <a:t>Bezpiecznie na rowerze</a:t>
            </a:r>
            <a:endParaRPr lang="pl" b="1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-PL" dirty="0">
                <a:solidFill>
                  <a:schemeClr val="tx2"/>
                </a:solidFill>
              </a:rPr>
              <a:t>Ruszasz w drogę na rowerze, a nie masz ukończonych 10 lat</a:t>
            </a:r>
          </a:p>
          <a:p>
            <a:pPr marL="0" indent="0" rtl="0">
              <a:buNone/>
            </a:pPr>
            <a:r>
              <a:rPr lang="pl-PL" dirty="0">
                <a:solidFill>
                  <a:schemeClr val="tx2"/>
                </a:solidFill>
              </a:rPr>
              <a:t>- pamiętaj o opiece osoby dorosłej</a:t>
            </a:r>
            <a:endParaRPr lang="pl" dirty="0">
              <a:solidFill>
                <a:schemeClr val="tx2"/>
              </a:solidFill>
            </a:endParaRPr>
          </a:p>
          <a:p>
            <a:pPr rtl="0"/>
            <a:r>
              <a:rPr lang="pl-PL" dirty="0">
                <a:solidFill>
                  <a:schemeClr val="tx2"/>
                </a:solidFill>
              </a:rPr>
              <a:t>Chcąc poruszać się samodzielnie rowerem musisz posiadać kartę rowerową i odpowiedni wiek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Zaopatrz rower w światła białe z przodu i czerwone z tyłu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Pamiętaj o dzwonku w rowerze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Sprawdź czy hamulce są sprawne</a:t>
            </a:r>
          </a:p>
          <a:p>
            <a:r>
              <a:rPr lang="pl-PL" dirty="0">
                <a:solidFill>
                  <a:schemeClr val="tx2"/>
                </a:solidFill>
              </a:rPr>
              <a:t>Dla bezpieczeństwa załóż kamizelkę </a:t>
            </a:r>
          </a:p>
          <a:p>
            <a:pPr marL="0" indent="0">
              <a:buNone/>
            </a:pPr>
            <a:r>
              <a:rPr lang="pl-PL" dirty="0">
                <a:solidFill>
                  <a:schemeClr val="tx2"/>
                </a:solidFill>
              </a:rPr>
              <a:t>odblaskową i kask </a:t>
            </a:r>
          </a:p>
          <a:p>
            <a:pPr marL="0" indent="0">
              <a:buNone/>
            </a:pPr>
            <a:endParaRPr lang="pl-PL" dirty="0"/>
          </a:p>
          <a:p>
            <a:pPr rtl="0"/>
            <a:endParaRPr lang="pl-PL" dirty="0"/>
          </a:p>
          <a:p>
            <a:pPr rtl="0"/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F11CB8E-94F8-41C8-A729-90289368D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345243"/>
            <a:ext cx="1045422" cy="1026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6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782BFA8-A842-4573-B759-5E769DC4C4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 r="-132"/>
          <a:stretch/>
        </p:blipFill>
        <p:spPr>
          <a:xfrm>
            <a:off x="4942284" y="4340234"/>
            <a:ext cx="3456384" cy="2353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b="1" dirty="0"/>
              <a:t>Bezpiecznie na drodze i w podróży</a:t>
            </a:r>
            <a:endParaRPr lang="pl" b="1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 rtl="0"/>
            <a:r>
              <a:rPr lang="pl-PL" dirty="0">
                <a:solidFill>
                  <a:schemeClr val="tx2"/>
                </a:solidFill>
              </a:rPr>
              <a:t>Podróżując samochodem pamiętaj </a:t>
            </a:r>
          </a:p>
          <a:p>
            <a:pPr marL="0" indent="0" algn="just" rtl="0">
              <a:buNone/>
            </a:pPr>
            <a:r>
              <a:rPr lang="pl-PL" dirty="0">
                <a:solidFill>
                  <a:schemeClr val="tx2"/>
                </a:solidFill>
              </a:rPr>
              <a:t>o zapiętych pasach bezpieczeństwa</a:t>
            </a:r>
            <a:endParaRPr lang="pl" dirty="0">
              <a:solidFill>
                <a:schemeClr val="tx2"/>
              </a:solidFill>
            </a:endParaRP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Zwolnij przed przejściem dla pieszych, rozejrzyj się</a:t>
            </a: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Zaopatrz się w elementy odblaskowe</a:t>
            </a: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Zachowaj ostrożność, szczególnie w terenie zabudowanym</a:t>
            </a: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Odłóż telefon</a:t>
            </a:r>
          </a:p>
          <a:p>
            <a:pPr algn="just"/>
            <a:r>
              <a:rPr lang="pl-PL" dirty="0">
                <a:solidFill>
                  <a:schemeClr val="tx2"/>
                </a:solidFill>
              </a:rPr>
              <a:t>Obserwuj otoczenie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4D189BE-C2FE-430C-A575-C30A3D30C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2192483"/>
            <a:ext cx="2778735" cy="1731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EDE8C1B-84D9-4A98-AA63-CB2592020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484" y="1340768"/>
            <a:ext cx="1410583" cy="144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171DDB9-6D8E-4C52-B2C8-6CA0921B3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345243"/>
            <a:ext cx="1045422" cy="1026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3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Obraz 1117">
            <a:extLst>
              <a:ext uri="{FF2B5EF4-FFF2-40B4-BE49-F238E27FC236}">
                <a16:creationId xmlns:a16="http://schemas.microsoft.com/office/drawing/2014/main" id="{445D2F2E-4440-4EE7-8060-BC019EDB9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7" t="5738" r="4880" b="2197"/>
          <a:stretch/>
        </p:blipFill>
        <p:spPr>
          <a:xfrm>
            <a:off x="6958508" y="3654284"/>
            <a:ext cx="4465881" cy="3096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5" name="Obraz 164">
            <a:extLst>
              <a:ext uri="{FF2B5EF4-FFF2-40B4-BE49-F238E27FC236}">
                <a16:creationId xmlns:a16="http://schemas.microsoft.com/office/drawing/2014/main" id="{ACAEB244-5439-4E51-812F-4DFCE7A15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871" y="1906660"/>
            <a:ext cx="2520280" cy="201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16971"/>
          </a:xfrm>
        </p:spPr>
        <p:txBody>
          <a:bodyPr rtlCol="0"/>
          <a:lstStyle/>
          <a:p>
            <a:pPr algn="ctr" rtl="0"/>
            <a:r>
              <a:rPr lang="pl-PL" b="1" dirty="0"/>
              <a:t>Bezpiecznie w domu</a:t>
            </a:r>
            <a:endParaRPr lang="pl" b="1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pl-PL" dirty="0">
                <a:solidFill>
                  <a:schemeClr val="tx2"/>
                </a:solidFill>
              </a:rPr>
              <a:t>Umów się z rodzicami na słowo „hasło”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Siedząc w domu pamiętaj, by nie otwierać drzwi nieznajomym</a:t>
            </a:r>
            <a:endParaRPr lang="pl" dirty="0">
              <a:solidFill>
                <a:schemeClr val="tx2"/>
              </a:solidFill>
            </a:endParaRPr>
          </a:p>
          <a:p>
            <a:pPr rtl="0"/>
            <a:r>
              <a:rPr lang="pl-PL" dirty="0">
                <a:solidFill>
                  <a:schemeClr val="tx2"/>
                </a:solidFill>
              </a:rPr>
              <a:t>Korzystaj tylko z bezpiecznych sprzętów i urządzeń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Stosuj się do zasad ustalonych wspólnie z rodzicami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Korzystając z komputera pamiętaj o zasadach </a:t>
            </a:r>
          </a:p>
          <a:p>
            <a:pPr marL="0" indent="0" rtl="0">
              <a:buNone/>
            </a:pPr>
            <a:r>
              <a:rPr lang="pl-PL" dirty="0">
                <a:solidFill>
                  <a:schemeClr val="tx2"/>
                </a:solidFill>
              </a:rPr>
              <a:t>bezpieczeństwa w cyberprzestrzeni</a:t>
            </a:r>
          </a:p>
          <a:p>
            <a:r>
              <a:rPr lang="pl-PL" dirty="0">
                <a:solidFill>
                  <a:schemeClr val="tx2"/>
                </a:solidFill>
              </a:rPr>
              <a:t>Zanim w coś klikniesz (reklama, link, aplikacja), </a:t>
            </a:r>
          </a:p>
          <a:p>
            <a:pPr marL="0" indent="0">
              <a:buNone/>
            </a:pPr>
            <a:r>
              <a:rPr lang="pl-PL" dirty="0">
                <a:solidFill>
                  <a:schemeClr val="tx2"/>
                </a:solidFill>
              </a:rPr>
              <a:t>pomyśl o bezpieczeństwie</a:t>
            </a:r>
          </a:p>
          <a:p>
            <a:pPr marL="0" indent="0">
              <a:buNone/>
            </a:pPr>
            <a:endParaRPr lang="pl-PL" dirty="0"/>
          </a:p>
          <a:p>
            <a:pPr rtl="0"/>
            <a:endParaRPr lang="pl-PL" dirty="0"/>
          </a:p>
          <a:p>
            <a:pPr rtl="0"/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E3F2BD9-363F-4225-91B2-0820D9AC0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345243"/>
            <a:ext cx="1045422" cy="1026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42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braz Pina z opowieścią">
            <a:extLst>
              <a:ext uri="{FF2B5EF4-FFF2-40B4-BE49-F238E27FC236}">
                <a16:creationId xmlns:a16="http://schemas.microsoft.com/office/drawing/2014/main" id="{1E82CA2B-4AD5-D089-A36A-A007DACD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24" y="4077072"/>
            <a:ext cx="2852935" cy="2852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dirty="0"/>
              <a:t>Bądź aktywny!</a:t>
            </a:r>
            <a:endParaRPr lang="pl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672508" y="2409878"/>
            <a:ext cx="9049071" cy="3192760"/>
          </a:xfrm>
        </p:spPr>
        <p:txBody>
          <a:bodyPr rtlCol="0"/>
          <a:lstStyle/>
          <a:p>
            <a:r>
              <a:rPr lang="pl-PL" dirty="0">
                <a:solidFill>
                  <a:schemeClr val="tx2"/>
                </a:solidFill>
              </a:rPr>
              <a:t>Spotykaj się z koleżankami/kolegami w bezpiecznym miejscu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Informuj rodziców/opiekunów, gdzie wychodzisz i z kim</a:t>
            </a:r>
            <a:endParaRPr lang="pl" dirty="0">
              <a:solidFill>
                <a:schemeClr val="tx2"/>
              </a:solidFill>
            </a:endParaRPr>
          </a:p>
          <a:p>
            <a:pPr rtl="0"/>
            <a:r>
              <a:rPr lang="pl-PL" dirty="0">
                <a:solidFill>
                  <a:schemeClr val="tx2"/>
                </a:solidFill>
              </a:rPr>
              <a:t>Ruszaj się! „Grozi” poprawą zdrowia i kondycji </a:t>
            </a:r>
            <a:r>
              <a:rPr lang="pl-PL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tx2"/>
              </a:solidFill>
            </a:endParaRPr>
          </a:p>
          <a:p>
            <a:pPr rtl="0"/>
            <a:r>
              <a:rPr lang="pl-PL" dirty="0">
                <a:solidFill>
                  <a:schemeClr val="tx2"/>
                </a:solidFill>
              </a:rPr>
              <a:t>Spaceruj, naucz się jazdy na rowerze, rolkach, hulajnodze…</a:t>
            </a:r>
          </a:p>
          <a:p>
            <a:pPr rtl="0"/>
            <a:r>
              <a:rPr lang="pl-PL" dirty="0">
                <a:solidFill>
                  <a:schemeClr val="tx2"/>
                </a:solidFill>
              </a:rPr>
              <a:t>Korzystaj z opieki dorosłych</a:t>
            </a:r>
          </a:p>
          <a:p>
            <a:r>
              <a:rPr lang="pl-PL" dirty="0">
                <a:solidFill>
                  <a:schemeClr val="tx2"/>
                </a:solidFill>
              </a:rPr>
              <a:t>Dbaj o bezpieczeństwo swoje i innych</a:t>
            </a:r>
          </a:p>
          <a:p>
            <a:pPr marL="0" indent="0">
              <a:buNone/>
            </a:pPr>
            <a:endParaRPr lang="pl-PL" dirty="0"/>
          </a:p>
          <a:p>
            <a:pPr rtl="0"/>
            <a:endParaRPr lang="pl-PL" dirty="0"/>
          </a:p>
          <a:p>
            <a:pPr rtl="0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AF23FE6-2662-4BF2-878B-BCB6A513F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948" y="416884"/>
            <a:ext cx="2376264" cy="1911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9BB94E1-3D05-48F9-AA95-FBACF9547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68" y="735979"/>
            <a:ext cx="1045422" cy="1026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08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9D49B93B-7B71-39F8-271C-B5DBB18BE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17870" r="10311" b="14091"/>
          <a:stretch/>
        </p:blipFill>
        <p:spPr bwMode="auto">
          <a:xfrm>
            <a:off x="7102524" y="1701755"/>
            <a:ext cx="2592288" cy="21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dirty="0"/>
              <a:t>W razie zagrożenia - dzwoń</a:t>
            </a:r>
            <a:endParaRPr lang="pl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/>
            <a:r>
              <a:rPr lang="pl-PL" b="1" dirty="0">
                <a:solidFill>
                  <a:schemeClr val="tx2"/>
                </a:solidFill>
              </a:rPr>
              <a:t>112 - </a:t>
            </a:r>
            <a:r>
              <a:rPr lang="pl-PL" dirty="0">
                <a:solidFill>
                  <a:schemeClr val="tx2"/>
                </a:solidFill>
              </a:rPr>
              <a:t>ogólnoeuropejski telefon alarmowy</a:t>
            </a: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997 - Policja</a:t>
            </a:r>
            <a:endParaRPr lang="pl" dirty="0">
              <a:solidFill>
                <a:schemeClr val="tx2"/>
              </a:solidFill>
            </a:endParaRP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998 – Straż Pożarna</a:t>
            </a:r>
          </a:p>
          <a:p>
            <a:pPr algn="just" rtl="0"/>
            <a:r>
              <a:rPr lang="pl-PL" dirty="0">
                <a:solidFill>
                  <a:schemeClr val="tx2"/>
                </a:solidFill>
              </a:rPr>
              <a:t>999 – Pogotowie Ratunkowe</a:t>
            </a:r>
          </a:p>
          <a:p>
            <a:pPr algn="just"/>
            <a:r>
              <a:rPr lang="pl-PL" b="1" dirty="0">
                <a:solidFill>
                  <a:schemeClr val="tx2"/>
                </a:solidFill>
              </a:rPr>
              <a:t>601 100 100</a:t>
            </a:r>
            <a:r>
              <a:rPr lang="pl-PL" dirty="0">
                <a:solidFill>
                  <a:schemeClr val="tx2"/>
                </a:solidFill>
              </a:rPr>
              <a:t> – WOPR (Wodne Ochotnicze Pogotowie Ratunkowe); numer ratunkowy nad wodą</a:t>
            </a:r>
          </a:p>
          <a:p>
            <a:pPr algn="just"/>
            <a:r>
              <a:rPr lang="pl-PL" b="1" dirty="0">
                <a:solidFill>
                  <a:schemeClr val="tx2"/>
                </a:solidFill>
              </a:rPr>
              <a:t>601 100 300</a:t>
            </a:r>
            <a:r>
              <a:rPr lang="pl-PL" dirty="0">
                <a:solidFill>
                  <a:schemeClr val="tx2"/>
                </a:solidFill>
              </a:rPr>
              <a:t> – TOPR i GOPR (Tatrzańskie oraz Górskie Ochotnicze Pogotowie Ratunkowe); numer ratunkowy w górach tylko w sytuacjach zagrożenia życia i zdrowia</a:t>
            </a:r>
          </a:p>
          <a:p>
            <a:pPr algn="just"/>
            <a:r>
              <a:rPr lang="pl-PL" b="1" dirty="0">
                <a:solidFill>
                  <a:schemeClr val="tx2"/>
                </a:solidFill>
              </a:rPr>
              <a:t>W PRZYPADKU ZAGINIĘĆ OSÓB</a:t>
            </a:r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b="1" dirty="0">
                <a:solidFill>
                  <a:schemeClr val="tx2"/>
                </a:solidFill>
              </a:rPr>
              <a:t>116 000 - </a:t>
            </a:r>
            <a:r>
              <a:rPr lang="pl-PL" dirty="0">
                <a:solidFill>
                  <a:schemeClr val="tx2"/>
                </a:solidFill>
              </a:rPr>
              <a:t>Europejski numer alarmowy w sprawie zaginionych dzieci</a:t>
            </a:r>
          </a:p>
          <a:p>
            <a:pPr marL="0" indent="0">
              <a:buNone/>
            </a:pPr>
            <a:endParaRPr lang="pl-PL" dirty="0"/>
          </a:p>
          <a:p>
            <a:pPr rtl="0"/>
            <a:endParaRPr lang="pl-PL" dirty="0"/>
          </a:p>
          <a:p>
            <a:pPr rtl="0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234A2AC-9D55-47FB-AB24-34647D630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345243"/>
            <a:ext cx="1045422" cy="1026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7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265C5-48D6-A0D6-159A-8230C18A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03" y="1701153"/>
            <a:ext cx="3612145" cy="3024465"/>
          </a:xfrm>
        </p:spPr>
        <p:txBody>
          <a:bodyPr>
            <a:normAutofit/>
          </a:bodyPr>
          <a:lstStyle/>
          <a:p>
            <a:pPr algn="ctr"/>
            <a:r>
              <a:rPr lang="pl-PL" sz="2799" b="1" dirty="0">
                <a:solidFill>
                  <a:srgbClr val="2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Konkurs</a:t>
            </a:r>
            <a:br>
              <a:rPr lang="pl-PL" sz="2799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l-PL" sz="3399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799" dirty="0">
                <a:solidFill>
                  <a:schemeClr val="tx2"/>
                </a:solidFill>
              </a:rPr>
              <a:t>W ramach akcji informacyjno-edukacyjnej pn. „Kręci mnie bezpieczeństwo w lecie” został ogłoszony konkurs plastyczno-filmowy </a:t>
            </a:r>
            <a:br>
              <a:rPr lang="pl-PL" sz="1799" dirty="0">
                <a:solidFill>
                  <a:srgbClr val="221F1F"/>
                </a:solidFill>
              </a:rPr>
            </a:br>
            <a:r>
              <a:rPr lang="pl-PL" sz="1999" b="1" dirty="0">
                <a:solidFill>
                  <a:srgbClr val="2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„Letni </a:t>
            </a:r>
            <a:r>
              <a:rPr lang="pl-PL" sz="1999" b="1" dirty="0" err="1">
                <a:solidFill>
                  <a:srgbClr val="2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PrzeWODNIK</a:t>
            </a:r>
            <a:r>
              <a:rPr lang="pl-PL" sz="1999" b="1" dirty="0">
                <a:solidFill>
                  <a:srgbClr val="2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br>
              <a:rPr lang="pl-PL" sz="1999" b="1" dirty="0">
                <a:solidFill>
                  <a:srgbClr val="2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1999" b="1" dirty="0">
              <a:solidFill>
                <a:srgbClr val="221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8F100F-D088-E619-9249-8DFD1567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340" y="1324545"/>
            <a:ext cx="6175383" cy="5184575"/>
          </a:xfrm>
        </p:spPr>
        <p:txBody>
          <a:bodyPr anchor="t">
            <a:noAutofit/>
          </a:bodyPr>
          <a:lstStyle/>
          <a:p>
            <a:pPr algn="just"/>
            <a:r>
              <a:rPr lang="pl-PL" sz="1600" b="0" i="0" dirty="0">
                <a:solidFill>
                  <a:schemeClr val="tx2"/>
                </a:solidFill>
                <a:effectLst/>
              </a:rPr>
              <a:t>W konkursie mogą wziąć udział osoby lub zespoły do max. 3 osób w wieku od 5 do 16 lat. </a:t>
            </a:r>
          </a:p>
          <a:p>
            <a:pPr algn="just"/>
            <a:r>
              <a:rPr lang="pl-PL" sz="1600" dirty="0">
                <a:solidFill>
                  <a:schemeClr val="tx2"/>
                </a:solidFill>
              </a:rPr>
              <a:t>Tematem jest zobrazowanie bezpiecznego sposobu zachowania osób przebywających na wodach i terenach przywodnych, uprawiających różne formy rekreacji w górach oraz podczas wypraw rowerowych i pieszych, ze szczególnym uwzględnieniem bezpieczeństwa tych osób korzystających z różnych aktywnych form wypoczynku podczas sezonu letniego.</a:t>
            </a:r>
          </a:p>
          <a:p>
            <a:pPr algn="just"/>
            <a:r>
              <a:rPr lang="pl-PL" sz="1600" dirty="0">
                <a:solidFill>
                  <a:schemeClr val="tx2"/>
                </a:solidFill>
              </a:rPr>
              <a:t>Prace należy przesłać do </a:t>
            </a:r>
            <a:r>
              <a:rPr lang="pl-PL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 września 2025 r.</a:t>
            </a:r>
            <a:r>
              <a:rPr lang="pl-PL" sz="1600" dirty="0">
                <a:solidFill>
                  <a:schemeClr val="tx2"/>
                </a:solidFill>
              </a:rPr>
              <a:t> na adres: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tx2"/>
                </a:solidFill>
              </a:rPr>
              <a:t>Komenda Główna Policji - Biuro Prewencji,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tx2"/>
                </a:solidFill>
              </a:rPr>
              <a:t>ul. Puławska 148/150, 02-624 Warszawa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tx2"/>
                </a:solidFill>
              </a:rPr>
              <a:t>z dopiskiem konkurs „LETNI </a:t>
            </a:r>
            <a:r>
              <a:rPr lang="pl-PL" sz="1600" dirty="0" err="1">
                <a:solidFill>
                  <a:schemeClr val="tx2"/>
                </a:solidFill>
              </a:rPr>
              <a:t>przeWODNIK</a:t>
            </a:r>
            <a:r>
              <a:rPr lang="pl-PL" sz="1600" dirty="0">
                <a:solidFill>
                  <a:schemeClr val="tx2"/>
                </a:solidFill>
              </a:rPr>
              <a:t>”.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tx2"/>
                </a:solidFill>
              </a:rPr>
              <a:t>Szczegółowe informacje oraz regulamin i karta zgłoszenia dostępne są na stronie: https://policja.pl/pol/bezpieczenstwo-w-lecie/32301,Kreci-mnie-bezpieczenstwo-w-lecie-Strona-glowna.html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B353C59-9D98-4C0F-94AC-5531D4A2C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345243"/>
            <a:ext cx="1045422" cy="1026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2BFAB33-2092-4FF0-8D29-51CA251BB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116632"/>
            <a:ext cx="1924011" cy="180054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CB92231-3616-4FDA-9C9F-B8DB0A274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81" y="4869160"/>
            <a:ext cx="1639960" cy="16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okój 16: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0_TF02801109_TF02801109" id="{3B3CC686-33ED-4C1B-A1AC-9017F3F38C45}" vid="{CA072EE8-3DAD-43F5-A3CA-E61ACE2F3092}"/>
    </a:ext>
  </a:extLst>
</a:theme>
</file>

<file path=ppt/theme/theme2.xml><?xml version="1.0" encoding="utf-8"?>
<a:theme xmlns:a="http://schemas.openxmlformats.org/drawingml/2006/main" name="Motyw pakietu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685</Words>
  <Application>Microsoft Office PowerPoint</Application>
  <PresentationFormat>Niestandardowy</PresentationFormat>
  <Paragraphs>96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Candara</vt:lpstr>
      <vt:lpstr>Comic Sans MS</vt:lpstr>
      <vt:lpstr>Euphemia</vt:lpstr>
      <vt:lpstr>Verdana</vt:lpstr>
      <vt:lpstr>Wingdings</vt:lpstr>
      <vt:lpstr>Spokój 16:9</vt:lpstr>
      <vt:lpstr>Bezpieczne  wakacje 2025</vt:lpstr>
      <vt:lpstr>Bezpiecznie nad wodą</vt:lpstr>
      <vt:lpstr>Bezpiecznie w lesie</vt:lpstr>
      <vt:lpstr>Bezpiecznie na rowerze</vt:lpstr>
      <vt:lpstr>Bezpiecznie na drodze i w podróży</vt:lpstr>
      <vt:lpstr>Bezpiecznie w domu</vt:lpstr>
      <vt:lpstr>Bądź aktywny!</vt:lpstr>
      <vt:lpstr>W razie zagrożenia - dzwoń</vt:lpstr>
      <vt:lpstr>Konkurs  W ramach akcji informacyjno-edukacyjnej pn. „Kręci mnie bezpieczeństwo w lecie” został ogłoszony konkurs plastyczno-filmowy  „Letni PrzeWODNIK„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Oficer Prasowy</dc:creator>
  <cp:lastModifiedBy>Justyna Nowicka</cp:lastModifiedBy>
  <cp:revision>23</cp:revision>
  <dcterms:created xsi:type="dcterms:W3CDTF">2022-06-06T10:56:02Z</dcterms:created>
  <dcterms:modified xsi:type="dcterms:W3CDTF">2025-06-23T11:52:58Z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