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42" r:id="rId4"/>
  </p:sldMasterIdLst>
  <p:notesMasterIdLst>
    <p:notesMasterId r:id="rId27"/>
  </p:notesMasterIdLst>
  <p:handoutMasterIdLst>
    <p:handoutMasterId r:id="rId28"/>
  </p:handoutMasterIdLst>
  <p:sldIdLst>
    <p:sldId id="256" r:id="rId5"/>
    <p:sldId id="262" r:id="rId6"/>
    <p:sldId id="270" r:id="rId7"/>
    <p:sldId id="285" r:id="rId8"/>
    <p:sldId id="271" r:id="rId9"/>
    <p:sldId id="272" r:id="rId10"/>
    <p:sldId id="273" r:id="rId11"/>
    <p:sldId id="274" r:id="rId12"/>
    <p:sldId id="275" r:id="rId13"/>
    <p:sldId id="277" r:id="rId14"/>
    <p:sldId id="278" r:id="rId15"/>
    <p:sldId id="279" r:id="rId16"/>
    <p:sldId id="276" r:id="rId17"/>
    <p:sldId id="282" r:id="rId18"/>
    <p:sldId id="280" r:id="rId19"/>
    <p:sldId id="281" r:id="rId20"/>
    <p:sldId id="286" r:id="rId21"/>
    <p:sldId id="287" r:id="rId22"/>
    <p:sldId id="284" r:id="rId23"/>
    <p:sldId id="268" r:id="rId24"/>
    <p:sldId id="269" r:id="rId25"/>
    <p:sldId id="25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A7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05" autoAdjust="0"/>
  </p:normalViewPr>
  <p:slideViewPr>
    <p:cSldViewPr snapToGrid="0">
      <p:cViewPr varScale="1">
        <p:scale>
          <a:sx n="114" d="100"/>
          <a:sy n="114" d="100"/>
        </p:scale>
        <p:origin x="474" y="114"/>
      </p:cViewPr>
      <p:guideLst/>
    </p:cSldViewPr>
  </p:slideViewPr>
  <p:notesTextViewPr>
    <p:cViewPr>
      <p:scale>
        <a:sx n="1" d="1"/>
        <a:sy n="1" d="1"/>
      </p:scale>
      <p:origin x="0" y="0"/>
    </p:cViewPr>
  </p:notesTextViewPr>
  <p:notesViewPr>
    <p:cSldViewPr snapToGrid="0">
      <p:cViewPr varScale="1">
        <p:scale>
          <a:sx n="76" d="100"/>
          <a:sy n="76" d="100"/>
        </p:scale>
        <p:origin x="403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coloredoutline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720856-93F0-4CC7-B7FD-2466914A11D4}" type="doc">
      <dgm:prSet loTypeId="urn:microsoft.com/office/officeart/2018/5/layout/IconLeafLabelList" loCatId="other" qsTypeId="urn:microsoft.com/office/officeart/2005/8/quickstyle/simple1" qsCatId="simple" csTypeId="urn:microsoft.com/office/officeart/2018/5/colors/Iconchunking_coloredoutline_accent6_2" csCatId="accent6" phldr="1"/>
      <dgm:spPr/>
    </dgm:pt>
    <dgm:pt modelId="{4AF52931-E4CA-4429-AACB-B8747CDB2409}">
      <dgm:prSet phldrT="[Text]" custT="1"/>
      <dgm:spPr/>
      <dgm:t>
        <a:bodyPr rtlCol="0"/>
        <a:lstStyle/>
        <a:p>
          <a:pPr rtl="0">
            <a:lnSpc>
              <a:spcPct val="100000"/>
            </a:lnSpc>
            <a:defRPr cap="all"/>
          </a:pPr>
          <a:r>
            <a:rPr lang="pl-PL" sz="2200" b="1" noProof="0" dirty="0">
              <a:solidFill>
                <a:schemeClr val="tx1"/>
              </a:solidFill>
            </a:rPr>
            <a:t>Nad wodą</a:t>
          </a:r>
        </a:p>
      </dgm:t>
    </dgm:pt>
    <dgm:pt modelId="{67B2FC97-2FAE-4EFE-9DEE-E4216C657F35}" type="parTrans" cxnId="{F82329C8-C3B2-4E9B-9033-528488D72705}">
      <dgm:prSet/>
      <dgm:spPr/>
      <dgm:t>
        <a:bodyPr rtlCol="0"/>
        <a:lstStyle/>
        <a:p>
          <a:pPr rtl="0"/>
          <a:endParaRPr lang="pl-PL" sz="1200" noProof="0" dirty="0"/>
        </a:p>
      </dgm:t>
    </dgm:pt>
    <dgm:pt modelId="{D86AF01C-9CBC-41F8-9354-48CD82BDFDC9}" type="sibTrans" cxnId="{F82329C8-C3B2-4E9B-9033-528488D72705}">
      <dgm:prSet/>
      <dgm:spPr/>
      <dgm:t>
        <a:bodyPr rtlCol="0"/>
        <a:lstStyle/>
        <a:p>
          <a:pPr rtl="0"/>
          <a:endParaRPr lang="pl-PL" sz="1200" noProof="0" dirty="0"/>
        </a:p>
      </dgm:t>
    </dgm:pt>
    <dgm:pt modelId="{81BEB84D-9A77-49C6-9301-B3359FCAC75F}">
      <dgm:prSet phldrT="[Text]" custT="1"/>
      <dgm:spPr/>
      <dgm:t>
        <a:bodyPr rtlCol="0"/>
        <a:lstStyle/>
        <a:p>
          <a:pPr rtl="0">
            <a:lnSpc>
              <a:spcPct val="100000"/>
            </a:lnSpc>
            <a:defRPr cap="all"/>
          </a:pPr>
          <a:r>
            <a:rPr lang="pl-PL" sz="2200" b="1" noProof="0" dirty="0">
              <a:solidFill>
                <a:schemeClr val="tx1"/>
              </a:solidFill>
            </a:rPr>
            <a:t>Podczas podróży</a:t>
          </a:r>
        </a:p>
      </dgm:t>
    </dgm:pt>
    <dgm:pt modelId="{AE4D0D43-0332-4F79-8D35-BCD8C10758AE}" type="parTrans" cxnId="{420EF6C4-7321-43BE-A2FC-253606B1E06A}">
      <dgm:prSet/>
      <dgm:spPr/>
      <dgm:t>
        <a:bodyPr rtlCol="0"/>
        <a:lstStyle/>
        <a:p>
          <a:pPr rtl="0"/>
          <a:endParaRPr lang="pl-PL" sz="1200" noProof="0" dirty="0"/>
        </a:p>
      </dgm:t>
    </dgm:pt>
    <dgm:pt modelId="{5D260F18-25D2-4074-87F1-7E78DDA61C58}" type="sibTrans" cxnId="{420EF6C4-7321-43BE-A2FC-253606B1E06A}">
      <dgm:prSet/>
      <dgm:spPr/>
      <dgm:t>
        <a:bodyPr rtlCol="0"/>
        <a:lstStyle/>
        <a:p>
          <a:pPr rtl="0"/>
          <a:endParaRPr lang="pl-PL" sz="1200" noProof="0" dirty="0"/>
        </a:p>
      </dgm:t>
    </dgm:pt>
    <dgm:pt modelId="{BFF9359E-E9B1-4B73-BACC-2C7988765B16}">
      <dgm:prSet phldrT="[Text]" custT="1"/>
      <dgm:spPr/>
      <dgm:t>
        <a:bodyPr rtlCol="0"/>
        <a:lstStyle/>
        <a:p>
          <a:pPr rtl="0">
            <a:lnSpc>
              <a:spcPct val="100000"/>
            </a:lnSpc>
            <a:spcAft>
              <a:spcPts val="0"/>
            </a:spcAft>
            <a:defRPr cap="all"/>
          </a:pPr>
          <a:r>
            <a:rPr lang="pl-PL" sz="2200" b="1" noProof="0" dirty="0">
              <a:solidFill>
                <a:schemeClr val="tx1"/>
              </a:solidFill>
            </a:rPr>
            <a:t>Podczas PIESZYCH wycieczek/</a:t>
          </a:r>
        </a:p>
        <a:p>
          <a:pPr rtl="0">
            <a:lnSpc>
              <a:spcPct val="100000"/>
            </a:lnSpc>
            <a:spcAft>
              <a:spcPts val="0"/>
            </a:spcAft>
            <a:defRPr cap="all"/>
          </a:pPr>
          <a:r>
            <a:rPr lang="pl-PL" sz="2200" b="1" noProof="0" dirty="0">
              <a:solidFill>
                <a:schemeClr val="tx1"/>
              </a:solidFill>
            </a:rPr>
            <a:t>W LESIE</a:t>
          </a:r>
        </a:p>
      </dgm:t>
    </dgm:pt>
    <dgm:pt modelId="{6E0A40FA-1B79-4089-8B9A-3BA22865FE4E}" type="parTrans" cxnId="{516EC545-1971-48B3-978C-4756FCDCCFD9}">
      <dgm:prSet/>
      <dgm:spPr/>
      <dgm:t>
        <a:bodyPr rtlCol="0"/>
        <a:lstStyle/>
        <a:p>
          <a:pPr rtl="0"/>
          <a:endParaRPr lang="pl-PL" sz="1200" noProof="0" dirty="0"/>
        </a:p>
      </dgm:t>
    </dgm:pt>
    <dgm:pt modelId="{1CEF1965-C516-4C44-BAE3-2FA3F5116930}" type="sibTrans" cxnId="{516EC545-1971-48B3-978C-4756FCDCCFD9}">
      <dgm:prSet/>
      <dgm:spPr/>
      <dgm:t>
        <a:bodyPr rtlCol="0"/>
        <a:lstStyle/>
        <a:p>
          <a:pPr rtl="0"/>
          <a:endParaRPr lang="pl-PL" sz="1200" noProof="0" dirty="0"/>
        </a:p>
      </dgm:t>
    </dgm:pt>
    <dgm:pt modelId="{DAFE638F-36D6-4911-9B36-0CC5BF3BD407}">
      <dgm:prSet phldrT="[Text]" custT="1"/>
      <dgm:spPr/>
      <dgm:t>
        <a:bodyPr rtlCol="0"/>
        <a:lstStyle/>
        <a:p>
          <a:pPr rtl="0">
            <a:lnSpc>
              <a:spcPct val="100000"/>
            </a:lnSpc>
            <a:defRPr cap="all"/>
          </a:pPr>
          <a:r>
            <a:rPr lang="pl-PL" sz="2200" b="1" noProof="0" dirty="0">
              <a:solidFill>
                <a:schemeClr val="tx1"/>
              </a:solidFill>
            </a:rPr>
            <a:t>W DOMU</a:t>
          </a:r>
        </a:p>
      </dgm:t>
    </dgm:pt>
    <dgm:pt modelId="{3A1006B0-FE9A-4A00-BAA1-C4B4B84B17E3}" type="parTrans" cxnId="{38549DC9-EC73-4D2E-828B-94CD83663F41}">
      <dgm:prSet/>
      <dgm:spPr/>
      <dgm:t>
        <a:bodyPr rtlCol="0"/>
        <a:lstStyle/>
        <a:p>
          <a:pPr rtl="0"/>
          <a:endParaRPr lang="pl-PL" noProof="0" dirty="0"/>
        </a:p>
      </dgm:t>
    </dgm:pt>
    <dgm:pt modelId="{32B668B4-62EB-4519-847C-4AFE43EAF6C3}" type="sibTrans" cxnId="{38549DC9-EC73-4D2E-828B-94CD83663F41}">
      <dgm:prSet/>
      <dgm:spPr/>
      <dgm:t>
        <a:bodyPr rtlCol="0"/>
        <a:lstStyle/>
        <a:p>
          <a:pPr rtl="0"/>
          <a:endParaRPr lang="pl-PL" noProof="0" dirty="0"/>
        </a:p>
      </dgm:t>
    </dgm:pt>
    <dgm:pt modelId="{7DCEDC9E-2BBE-4B13-85C6-25B55D9517CB}" type="pres">
      <dgm:prSet presAssocID="{C7720856-93F0-4CC7-B7FD-2466914A11D4}" presName="root" presStyleCnt="0">
        <dgm:presLayoutVars>
          <dgm:dir/>
          <dgm:resizeHandles val="exact"/>
        </dgm:presLayoutVars>
      </dgm:prSet>
      <dgm:spPr/>
    </dgm:pt>
    <dgm:pt modelId="{2F3CB3D4-6110-4E3B-B29C-2EFFF073C88B}" type="pres">
      <dgm:prSet presAssocID="{4AF52931-E4CA-4429-AACB-B8747CDB2409}" presName="compNode" presStyleCnt="0"/>
      <dgm:spPr/>
    </dgm:pt>
    <dgm:pt modelId="{BBDAE4D6-8728-41E4-98B1-891A3D29A33C}" type="pres">
      <dgm:prSet presAssocID="{4AF52931-E4CA-4429-AACB-B8747CDB2409}" presName="iconBgRect" presStyleLbl="bgShp" presStyleIdx="0" presStyleCnt="4"/>
      <dgm:spPr>
        <a:prstGeom prst="ellipse">
          <a:avLst/>
        </a:prstGeom>
        <a:solidFill>
          <a:schemeClr val="accent6"/>
        </a:solidFill>
      </dgm:spPr>
    </dgm:pt>
    <dgm:pt modelId="{6C04AA8A-4E6A-4C7C-A10B-573E7A4C90D6}" type="pres">
      <dgm:prSet presAssocID="{4AF52931-E4CA-4429-AACB-B8747CDB2409}" presName="iconRect" presStyleLbl="node1" presStyleIdx="0" presStyleCnt="4"/>
      <dgm:spPr>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oat Launch"/>
        </a:ext>
      </dgm:extLst>
    </dgm:pt>
    <dgm:pt modelId="{17D77759-7D82-4E17-B9A7-43F8639F443F}" type="pres">
      <dgm:prSet presAssocID="{4AF52931-E4CA-4429-AACB-B8747CDB2409}" presName="spaceRect" presStyleCnt="0"/>
      <dgm:spPr/>
    </dgm:pt>
    <dgm:pt modelId="{5604E8E8-2AE9-4E5B-A515-628D6C121290}" type="pres">
      <dgm:prSet presAssocID="{4AF52931-E4CA-4429-AACB-B8747CDB2409}" presName="textRect" presStyleLbl="revTx" presStyleIdx="0" presStyleCnt="4">
        <dgm:presLayoutVars>
          <dgm:chMax val="1"/>
          <dgm:chPref val="1"/>
        </dgm:presLayoutVars>
      </dgm:prSet>
      <dgm:spPr/>
    </dgm:pt>
    <dgm:pt modelId="{5CA04F08-7EC2-4646-89B3-64B4606C816B}" type="pres">
      <dgm:prSet presAssocID="{D86AF01C-9CBC-41F8-9354-48CD82BDFDC9}" presName="sibTrans" presStyleCnt="0"/>
      <dgm:spPr/>
    </dgm:pt>
    <dgm:pt modelId="{237DD957-E4EB-4B43-AF4D-8A41876E4EC0}" type="pres">
      <dgm:prSet presAssocID="{81BEB84D-9A77-49C6-9301-B3359FCAC75F}" presName="compNode" presStyleCnt="0"/>
      <dgm:spPr/>
    </dgm:pt>
    <dgm:pt modelId="{8B29F631-C63A-456F-A296-DA5848D4CE43}" type="pres">
      <dgm:prSet presAssocID="{81BEB84D-9A77-49C6-9301-B3359FCAC75F}" presName="iconBgRect" presStyleLbl="bgShp" presStyleIdx="1" presStyleCnt="4"/>
      <dgm:spPr>
        <a:prstGeom prst="ellipse">
          <a:avLst/>
        </a:prstGeom>
        <a:solidFill>
          <a:schemeClr val="accent6"/>
        </a:solidFill>
      </dgm:spPr>
    </dgm:pt>
    <dgm:pt modelId="{03CA1DB8-563D-42C2-9ECB-7DA4809C17A3}" type="pres">
      <dgm:prSet presAssocID="{81BEB84D-9A77-49C6-9301-B3359FCAC75F}" presName="iconRect" presStyleLbl="node1" presStyleIdx="1" presStyleCnt="4" custLinFactNeighborY="-6258"/>
      <dgm:spPr>
        <a:blipFill>
          <a:blip xmlns:r="http://schemas.openxmlformats.org/officeDocument/2006/relationships" r:embed="rId3">
            <a:duotone>
              <a:schemeClr val="accent3">
                <a:shade val="45000"/>
                <a:satMod val="135000"/>
              </a:schemeClr>
              <a:prstClr val="white"/>
            </a:duotone>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amochód"/>
        </a:ext>
      </dgm:extLst>
    </dgm:pt>
    <dgm:pt modelId="{AD197CA8-93AB-4F0E-B520-511631F4D8B8}" type="pres">
      <dgm:prSet presAssocID="{81BEB84D-9A77-49C6-9301-B3359FCAC75F}" presName="spaceRect" presStyleCnt="0"/>
      <dgm:spPr/>
    </dgm:pt>
    <dgm:pt modelId="{7D3B427C-987F-4B7E-BE3B-73FEB77819BC}" type="pres">
      <dgm:prSet presAssocID="{81BEB84D-9A77-49C6-9301-B3359FCAC75F}" presName="textRect" presStyleLbl="revTx" presStyleIdx="1" presStyleCnt="4">
        <dgm:presLayoutVars>
          <dgm:chMax val="1"/>
          <dgm:chPref val="1"/>
        </dgm:presLayoutVars>
      </dgm:prSet>
      <dgm:spPr/>
    </dgm:pt>
    <dgm:pt modelId="{D27E587C-FACC-4858-A6DA-6EA998DD8715}" type="pres">
      <dgm:prSet presAssocID="{5D260F18-25D2-4074-87F1-7E78DDA61C58}" presName="sibTrans" presStyleCnt="0"/>
      <dgm:spPr/>
    </dgm:pt>
    <dgm:pt modelId="{222CEB39-163F-4F9B-BCBE-346709B55E22}" type="pres">
      <dgm:prSet presAssocID="{BFF9359E-E9B1-4B73-BACC-2C7988765B16}" presName="compNode" presStyleCnt="0"/>
      <dgm:spPr/>
    </dgm:pt>
    <dgm:pt modelId="{07E4A1AD-36DC-4A23-9BC0-0F8F3A2AD2D1}" type="pres">
      <dgm:prSet presAssocID="{BFF9359E-E9B1-4B73-BACC-2C7988765B16}" presName="iconBgRect" presStyleLbl="bgShp" presStyleIdx="2" presStyleCnt="4"/>
      <dgm:spPr>
        <a:prstGeom prst="ellipse">
          <a:avLst/>
        </a:prstGeom>
        <a:solidFill>
          <a:schemeClr val="accent6"/>
        </a:solidFill>
      </dgm:spPr>
    </dgm:pt>
    <dgm:pt modelId="{3A85B2B9-7EB2-484B-86BA-4C78DCBBA866}" type="pres">
      <dgm:prSet presAssocID="{BFF9359E-E9B1-4B73-BACC-2C7988765B16}" presName="iconRect" presStyleLbl="node1" presStyleIdx="2" presStyleCnt="4"/>
      <dgm:spPr>
        <a:blipFill>
          <a:blip xmlns:r="http://schemas.openxmlformats.org/officeDocument/2006/relationships" r:embed="rId5">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ike"/>
        </a:ext>
      </dgm:extLst>
    </dgm:pt>
    <dgm:pt modelId="{8FEA48E3-8698-4C54-A250-8D38A262E614}" type="pres">
      <dgm:prSet presAssocID="{BFF9359E-E9B1-4B73-BACC-2C7988765B16}" presName="spaceRect" presStyleCnt="0"/>
      <dgm:spPr/>
    </dgm:pt>
    <dgm:pt modelId="{6517450F-BE8C-4E73-903A-9401129B38D4}" type="pres">
      <dgm:prSet presAssocID="{BFF9359E-E9B1-4B73-BACC-2C7988765B16}" presName="textRect" presStyleLbl="revTx" presStyleIdx="2" presStyleCnt="4">
        <dgm:presLayoutVars>
          <dgm:chMax val="1"/>
          <dgm:chPref val="1"/>
        </dgm:presLayoutVars>
      </dgm:prSet>
      <dgm:spPr/>
    </dgm:pt>
    <dgm:pt modelId="{C7EEE19C-1378-446D-BC06-32D8A6095B8E}" type="pres">
      <dgm:prSet presAssocID="{1CEF1965-C516-4C44-BAE3-2FA3F5116930}" presName="sibTrans" presStyleCnt="0"/>
      <dgm:spPr/>
    </dgm:pt>
    <dgm:pt modelId="{377044C0-8EB2-4993-8220-70588CDA4726}" type="pres">
      <dgm:prSet presAssocID="{DAFE638F-36D6-4911-9B36-0CC5BF3BD407}" presName="compNode" presStyleCnt="0"/>
      <dgm:spPr/>
    </dgm:pt>
    <dgm:pt modelId="{75A1EB19-BB14-40F0-AFCA-0B9E081B2C76}" type="pres">
      <dgm:prSet presAssocID="{DAFE638F-36D6-4911-9B36-0CC5BF3BD407}" presName="iconBgRect" presStyleLbl="bgShp" presStyleIdx="3" presStyleCnt="4"/>
      <dgm:spPr>
        <a:xfrm>
          <a:off x="8068682" y="640688"/>
          <a:ext cx="1256817" cy="1256817"/>
        </a:xfrm>
        <a:prstGeom prst="ellipse">
          <a:avLst/>
        </a:prstGeom>
        <a:solidFill>
          <a:schemeClr val="accent6"/>
        </a:solidFill>
        <a:ln>
          <a:noFill/>
        </a:ln>
        <a:effectLst/>
      </dgm:spPr>
    </dgm:pt>
    <dgm:pt modelId="{6909F824-0B2A-4904-9CAF-C073D6314DEE}" type="pres">
      <dgm:prSet presAssocID="{DAFE638F-36D6-4911-9B36-0CC5BF3BD407}" presName="iconRect" presStyleLbl="node1" presStyleIdx="3" presStyleCnt="4"/>
      <dgm:spPr>
        <a:blipFill>
          <a:blip xmlns:r="http://schemas.openxmlformats.org/officeDocument/2006/relationships" r:embed="rId7">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ceneria podmiejska"/>
        </a:ext>
      </dgm:extLst>
    </dgm:pt>
    <dgm:pt modelId="{145E7099-3829-4E57-920E-97DCC935E3C1}" type="pres">
      <dgm:prSet presAssocID="{DAFE638F-36D6-4911-9B36-0CC5BF3BD407}" presName="spaceRect" presStyleCnt="0"/>
      <dgm:spPr/>
    </dgm:pt>
    <dgm:pt modelId="{D4B6E6DE-7A7F-4D29-B5A0-514A118BD8DD}" type="pres">
      <dgm:prSet presAssocID="{DAFE638F-36D6-4911-9B36-0CC5BF3BD407}" presName="textRect" presStyleLbl="revTx" presStyleIdx="3" presStyleCnt="4">
        <dgm:presLayoutVars>
          <dgm:chMax val="1"/>
          <dgm:chPref val="1"/>
        </dgm:presLayoutVars>
      </dgm:prSet>
      <dgm:spPr/>
    </dgm:pt>
  </dgm:ptLst>
  <dgm:cxnLst>
    <dgm:cxn modelId="{EFD18B1E-78A7-4EAB-9A46-311A15142979}" type="presOf" srcId="{DAFE638F-36D6-4911-9B36-0CC5BF3BD407}" destId="{D4B6E6DE-7A7F-4D29-B5A0-514A118BD8DD}" srcOrd="0" destOrd="0" presId="urn:microsoft.com/office/officeart/2018/5/layout/IconLeafLabelList"/>
    <dgm:cxn modelId="{4C787D3D-C70A-4B04-9021-0CAC1F7BEF44}" type="presOf" srcId="{81BEB84D-9A77-49C6-9301-B3359FCAC75F}" destId="{7D3B427C-987F-4B7E-BE3B-73FEB77819BC}" srcOrd="0" destOrd="0" presId="urn:microsoft.com/office/officeart/2018/5/layout/IconLeafLabelList"/>
    <dgm:cxn modelId="{179EC342-8628-41E3-9279-E6AFBC6A7904}" type="presOf" srcId="{BFF9359E-E9B1-4B73-BACC-2C7988765B16}" destId="{6517450F-BE8C-4E73-903A-9401129B38D4}" srcOrd="0" destOrd="0" presId="urn:microsoft.com/office/officeart/2018/5/layout/IconLeafLabelList"/>
    <dgm:cxn modelId="{516EC545-1971-48B3-978C-4756FCDCCFD9}" srcId="{C7720856-93F0-4CC7-B7FD-2466914A11D4}" destId="{BFF9359E-E9B1-4B73-BACC-2C7988765B16}" srcOrd="2" destOrd="0" parTransId="{6E0A40FA-1B79-4089-8B9A-3BA22865FE4E}" sibTransId="{1CEF1965-C516-4C44-BAE3-2FA3F5116930}"/>
    <dgm:cxn modelId="{A7DEFA91-52A5-4CED-A89E-F2376FE0F3E5}" type="presOf" srcId="{C7720856-93F0-4CC7-B7FD-2466914A11D4}" destId="{7DCEDC9E-2BBE-4B13-85C6-25B55D9517CB}" srcOrd="0" destOrd="0" presId="urn:microsoft.com/office/officeart/2018/5/layout/IconLeafLabelList"/>
    <dgm:cxn modelId="{26C4DEC0-D85B-4744-BC35-CD6E003DE9DA}" type="presOf" srcId="{4AF52931-E4CA-4429-AACB-B8747CDB2409}" destId="{5604E8E8-2AE9-4E5B-A515-628D6C121290}" srcOrd="0" destOrd="0" presId="urn:microsoft.com/office/officeart/2018/5/layout/IconLeafLabelList"/>
    <dgm:cxn modelId="{420EF6C4-7321-43BE-A2FC-253606B1E06A}" srcId="{C7720856-93F0-4CC7-B7FD-2466914A11D4}" destId="{81BEB84D-9A77-49C6-9301-B3359FCAC75F}" srcOrd="1" destOrd="0" parTransId="{AE4D0D43-0332-4F79-8D35-BCD8C10758AE}" sibTransId="{5D260F18-25D2-4074-87F1-7E78DDA61C58}"/>
    <dgm:cxn modelId="{F82329C8-C3B2-4E9B-9033-528488D72705}" srcId="{C7720856-93F0-4CC7-B7FD-2466914A11D4}" destId="{4AF52931-E4CA-4429-AACB-B8747CDB2409}" srcOrd="0" destOrd="0" parTransId="{67B2FC97-2FAE-4EFE-9DEE-E4216C657F35}" sibTransId="{D86AF01C-9CBC-41F8-9354-48CD82BDFDC9}"/>
    <dgm:cxn modelId="{38549DC9-EC73-4D2E-828B-94CD83663F41}" srcId="{C7720856-93F0-4CC7-B7FD-2466914A11D4}" destId="{DAFE638F-36D6-4911-9B36-0CC5BF3BD407}" srcOrd="3" destOrd="0" parTransId="{3A1006B0-FE9A-4A00-BAA1-C4B4B84B17E3}" sibTransId="{32B668B4-62EB-4519-847C-4AFE43EAF6C3}"/>
    <dgm:cxn modelId="{2E8E7B0A-629E-483D-A5BA-D690D15069F8}" type="presParOf" srcId="{7DCEDC9E-2BBE-4B13-85C6-25B55D9517CB}" destId="{2F3CB3D4-6110-4E3B-B29C-2EFFF073C88B}" srcOrd="0" destOrd="0" presId="urn:microsoft.com/office/officeart/2018/5/layout/IconLeafLabelList"/>
    <dgm:cxn modelId="{39FEBFA8-8496-4728-84AE-4B6AADF17BB3}" type="presParOf" srcId="{2F3CB3D4-6110-4E3B-B29C-2EFFF073C88B}" destId="{BBDAE4D6-8728-41E4-98B1-891A3D29A33C}" srcOrd="0" destOrd="0" presId="urn:microsoft.com/office/officeart/2018/5/layout/IconLeafLabelList"/>
    <dgm:cxn modelId="{1B7DA83A-DB9E-46BF-AF2C-083CB993E4DA}" type="presParOf" srcId="{2F3CB3D4-6110-4E3B-B29C-2EFFF073C88B}" destId="{6C04AA8A-4E6A-4C7C-A10B-573E7A4C90D6}" srcOrd="1" destOrd="0" presId="urn:microsoft.com/office/officeart/2018/5/layout/IconLeafLabelList"/>
    <dgm:cxn modelId="{FDAFF244-352F-4FF5-8584-F65F382A4EE6}" type="presParOf" srcId="{2F3CB3D4-6110-4E3B-B29C-2EFFF073C88B}" destId="{17D77759-7D82-4E17-B9A7-43F8639F443F}" srcOrd="2" destOrd="0" presId="urn:microsoft.com/office/officeart/2018/5/layout/IconLeafLabelList"/>
    <dgm:cxn modelId="{3FC03919-CE5A-4815-B913-A522C8C99053}" type="presParOf" srcId="{2F3CB3D4-6110-4E3B-B29C-2EFFF073C88B}" destId="{5604E8E8-2AE9-4E5B-A515-628D6C121290}" srcOrd="3" destOrd="0" presId="urn:microsoft.com/office/officeart/2018/5/layout/IconLeafLabelList"/>
    <dgm:cxn modelId="{A1B074BE-104D-47E4-806E-8E803390ECBB}" type="presParOf" srcId="{7DCEDC9E-2BBE-4B13-85C6-25B55D9517CB}" destId="{5CA04F08-7EC2-4646-89B3-64B4606C816B}" srcOrd="1" destOrd="0" presId="urn:microsoft.com/office/officeart/2018/5/layout/IconLeafLabelList"/>
    <dgm:cxn modelId="{6ABB759A-D37C-4E53-B135-8A5AC6A059DF}" type="presParOf" srcId="{7DCEDC9E-2BBE-4B13-85C6-25B55D9517CB}" destId="{237DD957-E4EB-4B43-AF4D-8A41876E4EC0}" srcOrd="2" destOrd="0" presId="urn:microsoft.com/office/officeart/2018/5/layout/IconLeafLabelList"/>
    <dgm:cxn modelId="{A0D940B9-DAC1-4DE7-9DE5-75D9EB22CADB}" type="presParOf" srcId="{237DD957-E4EB-4B43-AF4D-8A41876E4EC0}" destId="{8B29F631-C63A-456F-A296-DA5848D4CE43}" srcOrd="0" destOrd="0" presId="urn:microsoft.com/office/officeart/2018/5/layout/IconLeafLabelList"/>
    <dgm:cxn modelId="{2EB0AB02-7D84-4A0A-AD20-917E68831A8A}" type="presParOf" srcId="{237DD957-E4EB-4B43-AF4D-8A41876E4EC0}" destId="{03CA1DB8-563D-42C2-9ECB-7DA4809C17A3}" srcOrd="1" destOrd="0" presId="urn:microsoft.com/office/officeart/2018/5/layout/IconLeafLabelList"/>
    <dgm:cxn modelId="{107A21D7-9910-4FC2-B257-0CF664FADFD7}" type="presParOf" srcId="{237DD957-E4EB-4B43-AF4D-8A41876E4EC0}" destId="{AD197CA8-93AB-4F0E-B520-511631F4D8B8}" srcOrd="2" destOrd="0" presId="urn:microsoft.com/office/officeart/2018/5/layout/IconLeafLabelList"/>
    <dgm:cxn modelId="{19C16A48-7337-4129-864D-2E7DF29BD763}" type="presParOf" srcId="{237DD957-E4EB-4B43-AF4D-8A41876E4EC0}" destId="{7D3B427C-987F-4B7E-BE3B-73FEB77819BC}" srcOrd="3" destOrd="0" presId="urn:microsoft.com/office/officeart/2018/5/layout/IconLeafLabelList"/>
    <dgm:cxn modelId="{2103F704-3BBB-47EF-AB30-85D9B1550CB8}" type="presParOf" srcId="{7DCEDC9E-2BBE-4B13-85C6-25B55D9517CB}" destId="{D27E587C-FACC-4858-A6DA-6EA998DD8715}" srcOrd="3" destOrd="0" presId="urn:microsoft.com/office/officeart/2018/5/layout/IconLeafLabelList"/>
    <dgm:cxn modelId="{1C41FECC-A4AA-4D4C-880B-87B486FBB44B}" type="presParOf" srcId="{7DCEDC9E-2BBE-4B13-85C6-25B55D9517CB}" destId="{222CEB39-163F-4F9B-BCBE-346709B55E22}" srcOrd="4" destOrd="0" presId="urn:microsoft.com/office/officeart/2018/5/layout/IconLeafLabelList"/>
    <dgm:cxn modelId="{3FA99BE6-6BFC-4A54-A9DF-DFEBC8C4C01A}" type="presParOf" srcId="{222CEB39-163F-4F9B-BCBE-346709B55E22}" destId="{07E4A1AD-36DC-4A23-9BC0-0F8F3A2AD2D1}" srcOrd="0" destOrd="0" presId="urn:microsoft.com/office/officeart/2018/5/layout/IconLeafLabelList"/>
    <dgm:cxn modelId="{905BBE8C-5C5E-418C-9D2E-D78F01347833}" type="presParOf" srcId="{222CEB39-163F-4F9B-BCBE-346709B55E22}" destId="{3A85B2B9-7EB2-484B-86BA-4C78DCBBA866}" srcOrd="1" destOrd="0" presId="urn:microsoft.com/office/officeart/2018/5/layout/IconLeafLabelList"/>
    <dgm:cxn modelId="{4DBEB122-F2F3-45A0-8EA4-3A1DC23D484E}" type="presParOf" srcId="{222CEB39-163F-4F9B-BCBE-346709B55E22}" destId="{8FEA48E3-8698-4C54-A250-8D38A262E614}" srcOrd="2" destOrd="0" presId="urn:microsoft.com/office/officeart/2018/5/layout/IconLeafLabelList"/>
    <dgm:cxn modelId="{AD11D5F8-6B6A-48AA-988A-ED5F1FFBF978}" type="presParOf" srcId="{222CEB39-163F-4F9B-BCBE-346709B55E22}" destId="{6517450F-BE8C-4E73-903A-9401129B38D4}" srcOrd="3" destOrd="0" presId="urn:microsoft.com/office/officeart/2018/5/layout/IconLeafLabelList"/>
    <dgm:cxn modelId="{7F7F1CF2-6DAE-4B1C-BBB9-5BBFA5301F3A}" type="presParOf" srcId="{7DCEDC9E-2BBE-4B13-85C6-25B55D9517CB}" destId="{C7EEE19C-1378-446D-BC06-32D8A6095B8E}" srcOrd="5" destOrd="0" presId="urn:microsoft.com/office/officeart/2018/5/layout/IconLeafLabelList"/>
    <dgm:cxn modelId="{AA96BE1F-1EFE-49ED-A8ED-388588C21442}" type="presParOf" srcId="{7DCEDC9E-2BBE-4B13-85C6-25B55D9517CB}" destId="{377044C0-8EB2-4993-8220-70588CDA4726}" srcOrd="6" destOrd="0" presId="urn:microsoft.com/office/officeart/2018/5/layout/IconLeafLabelList"/>
    <dgm:cxn modelId="{4AA1F3ED-C62A-4CB6-BEC7-916204103C63}" type="presParOf" srcId="{377044C0-8EB2-4993-8220-70588CDA4726}" destId="{75A1EB19-BB14-40F0-AFCA-0B9E081B2C76}" srcOrd="0" destOrd="0" presId="urn:microsoft.com/office/officeart/2018/5/layout/IconLeafLabelList"/>
    <dgm:cxn modelId="{304444E2-A973-4518-B632-976FA29B649B}" type="presParOf" srcId="{377044C0-8EB2-4993-8220-70588CDA4726}" destId="{6909F824-0B2A-4904-9CAF-C073D6314DEE}" srcOrd="1" destOrd="0" presId="urn:microsoft.com/office/officeart/2018/5/layout/IconLeafLabelList"/>
    <dgm:cxn modelId="{46F45108-9ABE-49A3-AC89-96CE707A318D}" type="presParOf" srcId="{377044C0-8EB2-4993-8220-70588CDA4726}" destId="{145E7099-3829-4E57-920E-97DCC935E3C1}" srcOrd="2" destOrd="0" presId="urn:microsoft.com/office/officeart/2018/5/layout/IconLeafLabelList"/>
    <dgm:cxn modelId="{40CB4B4D-D8BD-4929-A464-408C35D3654B}" type="presParOf" srcId="{377044C0-8EB2-4993-8220-70588CDA4726}" destId="{D4B6E6DE-7A7F-4D29-B5A0-514A118BD8DD}"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AE4D6-8728-41E4-98B1-891A3D29A33C}">
      <dsp:nvSpPr>
        <dsp:cNvPr id="0" name=""/>
        <dsp:cNvSpPr/>
      </dsp:nvSpPr>
      <dsp:spPr>
        <a:xfrm>
          <a:off x="805924" y="370688"/>
          <a:ext cx="1256817" cy="1256817"/>
        </a:xfrm>
        <a:prstGeom prst="ellipse">
          <a:avLst/>
        </a:prstGeom>
        <a:solidFill>
          <a:schemeClr val="accent6"/>
        </a:solidFill>
        <a:ln>
          <a:noFill/>
        </a:ln>
        <a:effectLst/>
      </dsp:spPr>
      <dsp:style>
        <a:lnRef idx="0">
          <a:scrgbClr r="0" g="0" b="0"/>
        </a:lnRef>
        <a:fillRef idx="1">
          <a:scrgbClr r="0" g="0" b="0"/>
        </a:fillRef>
        <a:effectRef idx="0">
          <a:scrgbClr r="0" g="0" b="0"/>
        </a:effectRef>
        <a:fontRef idx="minor"/>
      </dsp:style>
    </dsp:sp>
    <dsp:sp modelId="{6C04AA8A-4E6A-4C7C-A10B-573E7A4C90D6}">
      <dsp:nvSpPr>
        <dsp:cNvPr id="0" name=""/>
        <dsp:cNvSpPr/>
      </dsp:nvSpPr>
      <dsp:spPr>
        <a:xfrm>
          <a:off x="1073770" y="638534"/>
          <a:ext cx="721124" cy="721124"/>
        </a:xfrm>
        <a:prstGeom prst="rect">
          <a:avLst/>
        </a:prstGeom>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04E8E8-2AE9-4E5B-A515-628D6C121290}">
      <dsp:nvSpPr>
        <dsp:cNvPr id="0" name=""/>
        <dsp:cNvSpPr/>
      </dsp:nvSpPr>
      <dsp:spPr>
        <a:xfrm>
          <a:off x="404154" y="2018973"/>
          <a:ext cx="2060357"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977900" rtl="0">
            <a:lnSpc>
              <a:spcPct val="100000"/>
            </a:lnSpc>
            <a:spcBef>
              <a:spcPct val="0"/>
            </a:spcBef>
            <a:spcAft>
              <a:spcPct val="35000"/>
            </a:spcAft>
            <a:buNone/>
            <a:defRPr cap="all"/>
          </a:pPr>
          <a:r>
            <a:rPr lang="pl-PL" sz="2200" b="1" kern="1200" noProof="0" dirty="0">
              <a:solidFill>
                <a:schemeClr val="tx1"/>
              </a:solidFill>
            </a:rPr>
            <a:t>Nad wodą</a:t>
          </a:r>
        </a:p>
      </dsp:txBody>
      <dsp:txXfrm>
        <a:off x="404154" y="2018973"/>
        <a:ext cx="2060357" cy="1260000"/>
      </dsp:txXfrm>
    </dsp:sp>
    <dsp:sp modelId="{8B29F631-C63A-456F-A296-DA5848D4CE43}">
      <dsp:nvSpPr>
        <dsp:cNvPr id="0" name=""/>
        <dsp:cNvSpPr/>
      </dsp:nvSpPr>
      <dsp:spPr>
        <a:xfrm>
          <a:off x="3226843" y="370688"/>
          <a:ext cx="1256817" cy="1256817"/>
        </a:xfrm>
        <a:prstGeom prst="ellipse">
          <a:avLst/>
        </a:prstGeom>
        <a:solidFill>
          <a:schemeClr val="accent6"/>
        </a:solidFill>
        <a:ln>
          <a:noFill/>
        </a:ln>
        <a:effectLst/>
      </dsp:spPr>
      <dsp:style>
        <a:lnRef idx="0">
          <a:scrgbClr r="0" g="0" b="0"/>
        </a:lnRef>
        <a:fillRef idx="1">
          <a:scrgbClr r="0" g="0" b="0"/>
        </a:fillRef>
        <a:effectRef idx="0">
          <a:scrgbClr r="0" g="0" b="0"/>
        </a:effectRef>
        <a:fontRef idx="minor"/>
      </dsp:style>
    </dsp:sp>
    <dsp:sp modelId="{03CA1DB8-563D-42C2-9ECB-7DA4809C17A3}">
      <dsp:nvSpPr>
        <dsp:cNvPr id="0" name=""/>
        <dsp:cNvSpPr/>
      </dsp:nvSpPr>
      <dsp:spPr>
        <a:xfrm>
          <a:off x="3494690" y="593406"/>
          <a:ext cx="721124" cy="721124"/>
        </a:xfrm>
        <a:prstGeom prst="rect">
          <a:avLst/>
        </a:prstGeom>
        <a:blipFill>
          <a:blip xmlns:r="http://schemas.openxmlformats.org/officeDocument/2006/relationships" r:embed="rId3">
            <a:duotone>
              <a:schemeClr val="accent3">
                <a:shade val="45000"/>
                <a:satMod val="135000"/>
              </a:schemeClr>
              <a:prstClr val="white"/>
            </a:duotone>
            <a:extLst>
              <a:ext uri="{96DAC541-7B7A-43D3-8B79-37D633B846F1}">
                <asvg:svgBlip xmlns:asvg="http://schemas.microsoft.com/office/drawing/2016/SVG/main" r:embed="rId4"/>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3B427C-987F-4B7E-BE3B-73FEB77819BC}">
      <dsp:nvSpPr>
        <dsp:cNvPr id="0" name=""/>
        <dsp:cNvSpPr/>
      </dsp:nvSpPr>
      <dsp:spPr>
        <a:xfrm>
          <a:off x="2825074" y="2018973"/>
          <a:ext cx="2060357"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977900" rtl="0">
            <a:lnSpc>
              <a:spcPct val="100000"/>
            </a:lnSpc>
            <a:spcBef>
              <a:spcPct val="0"/>
            </a:spcBef>
            <a:spcAft>
              <a:spcPct val="35000"/>
            </a:spcAft>
            <a:buNone/>
            <a:defRPr cap="all"/>
          </a:pPr>
          <a:r>
            <a:rPr lang="pl-PL" sz="2200" b="1" kern="1200" noProof="0" dirty="0">
              <a:solidFill>
                <a:schemeClr val="tx1"/>
              </a:solidFill>
            </a:rPr>
            <a:t>Podczas podróży</a:t>
          </a:r>
        </a:p>
      </dsp:txBody>
      <dsp:txXfrm>
        <a:off x="2825074" y="2018973"/>
        <a:ext cx="2060357" cy="1260000"/>
      </dsp:txXfrm>
    </dsp:sp>
    <dsp:sp modelId="{07E4A1AD-36DC-4A23-9BC0-0F8F3A2AD2D1}">
      <dsp:nvSpPr>
        <dsp:cNvPr id="0" name=""/>
        <dsp:cNvSpPr/>
      </dsp:nvSpPr>
      <dsp:spPr>
        <a:xfrm>
          <a:off x="5647763" y="370688"/>
          <a:ext cx="1256817" cy="1256817"/>
        </a:xfrm>
        <a:prstGeom prst="ellipse">
          <a:avLst/>
        </a:prstGeom>
        <a:solidFill>
          <a:schemeClr val="accent6"/>
        </a:solidFill>
        <a:ln>
          <a:noFill/>
        </a:ln>
        <a:effectLst/>
      </dsp:spPr>
      <dsp:style>
        <a:lnRef idx="0">
          <a:scrgbClr r="0" g="0" b="0"/>
        </a:lnRef>
        <a:fillRef idx="1">
          <a:scrgbClr r="0" g="0" b="0"/>
        </a:fillRef>
        <a:effectRef idx="0">
          <a:scrgbClr r="0" g="0" b="0"/>
        </a:effectRef>
        <a:fontRef idx="minor"/>
      </dsp:style>
    </dsp:sp>
    <dsp:sp modelId="{3A85B2B9-7EB2-484B-86BA-4C78DCBBA866}">
      <dsp:nvSpPr>
        <dsp:cNvPr id="0" name=""/>
        <dsp:cNvSpPr/>
      </dsp:nvSpPr>
      <dsp:spPr>
        <a:xfrm>
          <a:off x="5915609" y="638534"/>
          <a:ext cx="721124" cy="721124"/>
        </a:xfrm>
        <a:prstGeom prst="rect">
          <a:avLst/>
        </a:prstGeom>
        <a:blipFill>
          <a:blip xmlns:r="http://schemas.openxmlformats.org/officeDocument/2006/relationships" r:embed="rId5">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17450F-BE8C-4E73-903A-9401129B38D4}">
      <dsp:nvSpPr>
        <dsp:cNvPr id="0" name=""/>
        <dsp:cNvSpPr/>
      </dsp:nvSpPr>
      <dsp:spPr>
        <a:xfrm>
          <a:off x="5245993" y="2018973"/>
          <a:ext cx="2060357"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977900" rtl="0">
            <a:lnSpc>
              <a:spcPct val="100000"/>
            </a:lnSpc>
            <a:spcBef>
              <a:spcPct val="0"/>
            </a:spcBef>
            <a:spcAft>
              <a:spcPts val="0"/>
            </a:spcAft>
            <a:buNone/>
            <a:defRPr cap="all"/>
          </a:pPr>
          <a:r>
            <a:rPr lang="pl-PL" sz="2200" b="1" kern="1200" noProof="0" dirty="0">
              <a:solidFill>
                <a:schemeClr val="tx1"/>
              </a:solidFill>
            </a:rPr>
            <a:t>Podczas PIESZYCH wycieczek/</a:t>
          </a:r>
        </a:p>
        <a:p>
          <a:pPr marL="0" lvl="0" indent="0" algn="ctr" defTabSz="977900" rtl="0">
            <a:lnSpc>
              <a:spcPct val="100000"/>
            </a:lnSpc>
            <a:spcBef>
              <a:spcPct val="0"/>
            </a:spcBef>
            <a:spcAft>
              <a:spcPts val="0"/>
            </a:spcAft>
            <a:buNone/>
            <a:defRPr cap="all"/>
          </a:pPr>
          <a:r>
            <a:rPr lang="pl-PL" sz="2200" b="1" kern="1200" noProof="0" dirty="0">
              <a:solidFill>
                <a:schemeClr val="tx1"/>
              </a:solidFill>
            </a:rPr>
            <a:t>W LESIE</a:t>
          </a:r>
        </a:p>
      </dsp:txBody>
      <dsp:txXfrm>
        <a:off x="5245993" y="2018973"/>
        <a:ext cx="2060357" cy="1260000"/>
      </dsp:txXfrm>
    </dsp:sp>
    <dsp:sp modelId="{75A1EB19-BB14-40F0-AFCA-0B9E081B2C76}">
      <dsp:nvSpPr>
        <dsp:cNvPr id="0" name=""/>
        <dsp:cNvSpPr/>
      </dsp:nvSpPr>
      <dsp:spPr>
        <a:xfrm>
          <a:off x="8068682" y="370688"/>
          <a:ext cx="1256817" cy="1256817"/>
        </a:xfrm>
        <a:prstGeom prst="ellipse">
          <a:avLst/>
        </a:prstGeom>
        <a:solidFill>
          <a:schemeClr val="accent6"/>
        </a:solidFill>
        <a:ln>
          <a:noFill/>
        </a:ln>
        <a:effectLst/>
      </dsp:spPr>
      <dsp:style>
        <a:lnRef idx="0">
          <a:scrgbClr r="0" g="0" b="0"/>
        </a:lnRef>
        <a:fillRef idx="1">
          <a:scrgbClr r="0" g="0" b="0"/>
        </a:fillRef>
        <a:effectRef idx="0">
          <a:scrgbClr r="0" g="0" b="0"/>
        </a:effectRef>
        <a:fontRef idx="minor"/>
      </dsp:style>
    </dsp:sp>
    <dsp:sp modelId="{6909F824-0B2A-4904-9CAF-C073D6314DEE}">
      <dsp:nvSpPr>
        <dsp:cNvPr id="0" name=""/>
        <dsp:cNvSpPr/>
      </dsp:nvSpPr>
      <dsp:spPr>
        <a:xfrm>
          <a:off x="8336529" y="638534"/>
          <a:ext cx="721124" cy="721124"/>
        </a:xfrm>
        <a:prstGeom prst="rect">
          <a:avLst/>
        </a:prstGeom>
        <a:blipFill>
          <a:blip xmlns:r="http://schemas.openxmlformats.org/officeDocument/2006/relationships" r:embed="rId7">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B6E6DE-7A7F-4D29-B5A0-514A118BD8DD}">
      <dsp:nvSpPr>
        <dsp:cNvPr id="0" name=""/>
        <dsp:cNvSpPr/>
      </dsp:nvSpPr>
      <dsp:spPr>
        <a:xfrm>
          <a:off x="7666913" y="2018973"/>
          <a:ext cx="2060357"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977900" rtl="0">
            <a:lnSpc>
              <a:spcPct val="100000"/>
            </a:lnSpc>
            <a:spcBef>
              <a:spcPct val="0"/>
            </a:spcBef>
            <a:spcAft>
              <a:spcPct val="35000"/>
            </a:spcAft>
            <a:buNone/>
            <a:defRPr cap="all"/>
          </a:pPr>
          <a:r>
            <a:rPr lang="pl-PL" sz="2200" b="1" kern="1200" noProof="0" dirty="0">
              <a:solidFill>
                <a:schemeClr val="tx1"/>
              </a:solidFill>
            </a:rPr>
            <a:t>W DOMU</a:t>
          </a:r>
        </a:p>
      </dsp:txBody>
      <dsp:txXfrm>
        <a:off x="7666913" y="2018973"/>
        <a:ext cx="2060357" cy="126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7B173A81-65CD-40FC-86F9-EB55BD5B8C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id="{36DB901D-1E1C-4CDA-9A91-F9D84D81E8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C2CAAA-A3C9-4718-8F06-C6819FDA5053}" type="datetime1">
              <a:rPr lang="pl-PL" smtClean="0"/>
              <a:t>25.06.2021</a:t>
            </a:fld>
            <a:endParaRPr lang="pl-PL" dirty="0"/>
          </a:p>
        </p:txBody>
      </p:sp>
      <p:sp>
        <p:nvSpPr>
          <p:cNvPr id="4" name="Symbol zastępczy stopki 3">
            <a:extLst>
              <a:ext uri="{FF2B5EF4-FFF2-40B4-BE49-F238E27FC236}">
                <a16:creationId xmlns:a16="http://schemas.microsoft.com/office/drawing/2014/main" id="{B35C5B6A-04CD-4440-BA3A-06781CFA64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C94B82E9-8097-4192-97E3-D75B5F57D02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4A85C0-E9A0-4F22-B834-38DEDD392126}" type="slidenum">
              <a:rPr lang="pl-PL" smtClean="0"/>
              <a:t>‹#›</a:t>
            </a:fld>
            <a:endParaRPr lang="pl-PL"/>
          </a:p>
        </p:txBody>
      </p:sp>
    </p:spTree>
    <p:extLst>
      <p:ext uri="{BB962C8B-B14F-4D97-AF65-F5344CB8AC3E}">
        <p14:creationId xmlns:p14="http://schemas.microsoft.com/office/powerpoint/2010/main" val="3303758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noProof="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7FDF9A-9490-42DF-9376-4198FEB86DBA}" type="datetime1">
              <a:rPr lang="pl-PL" noProof="0" smtClean="0"/>
              <a:pPr/>
              <a:t>25.06.2021</a:t>
            </a:fld>
            <a:endParaRPr lang="pl-PL" noProof="0"/>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noProof="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noProof="0"/>
              <a:t>Edytuj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noProof="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02E395-ED6E-47CB-BCCC-8EAB30B24D89}" type="slidenum">
              <a:rPr lang="pl-PL" noProof="0" smtClean="0"/>
              <a:t>‹#›</a:t>
            </a:fld>
            <a:endParaRPr lang="pl-PL" noProof="0"/>
          </a:p>
        </p:txBody>
      </p:sp>
    </p:spTree>
    <p:extLst>
      <p:ext uri="{BB962C8B-B14F-4D97-AF65-F5344CB8AC3E}">
        <p14:creationId xmlns:p14="http://schemas.microsoft.com/office/powerpoint/2010/main" val="567547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0002E395-ED6E-47CB-BCCC-8EAB30B24D89}" type="slidenum">
              <a:rPr lang="pl-PL" smtClean="0"/>
              <a:t>1</a:t>
            </a:fld>
            <a:endParaRPr lang="pl-PL"/>
          </a:p>
        </p:txBody>
      </p:sp>
    </p:spTree>
    <p:extLst>
      <p:ext uri="{BB962C8B-B14F-4D97-AF65-F5344CB8AC3E}">
        <p14:creationId xmlns:p14="http://schemas.microsoft.com/office/powerpoint/2010/main" val="209974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0002E395-ED6E-47CB-BCCC-8EAB30B24D89}" type="slidenum">
              <a:rPr lang="pl-PL" smtClean="0"/>
              <a:t>2</a:t>
            </a:fld>
            <a:endParaRPr lang="pl-PL"/>
          </a:p>
        </p:txBody>
      </p:sp>
    </p:spTree>
    <p:extLst>
      <p:ext uri="{BB962C8B-B14F-4D97-AF65-F5344CB8AC3E}">
        <p14:creationId xmlns:p14="http://schemas.microsoft.com/office/powerpoint/2010/main" val="831523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0002E395-ED6E-47CB-BCCC-8EAB30B24D89}" type="slidenum">
              <a:rPr lang="pl-PL" smtClean="0"/>
              <a:t>19</a:t>
            </a:fld>
            <a:endParaRPr lang="pl-PL"/>
          </a:p>
        </p:txBody>
      </p:sp>
    </p:spTree>
    <p:extLst>
      <p:ext uri="{BB962C8B-B14F-4D97-AF65-F5344CB8AC3E}">
        <p14:creationId xmlns:p14="http://schemas.microsoft.com/office/powerpoint/2010/main" val="2071149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0002E395-ED6E-47CB-BCCC-8EAB30B24D89}" type="slidenum">
              <a:rPr lang="pl-PL" smtClean="0"/>
              <a:t>20</a:t>
            </a:fld>
            <a:endParaRPr lang="pl-PL"/>
          </a:p>
        </p:txBody>
      </p:sp>
    </p:spTree>
    <p:extLst>
      <p:ext uri="{BB962C8B-B14F-4D97-AF65-F5344CB8AC3E}">
        <p14:creationId xmlns:p14="http://schemas.microsoft.com/office/powerpoint/2010/main" val="2615115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0002E395-ED6E-47CB-BCCC-8EAB30B24D89}" type="slidenum">
              <a:rPr lang="pl-PL" smtClean="0"/>
              <a:t>21</a:t>
            </a:fld>
            <a:endParaRPr lang="pl-PL"/>
          </a:p>
        </p:txBody>
      </p:sp>
    </p:spTree>
    <p:extLst>
      <p:ext uri="{BB962C8B-B14F-4D97-AF65-F5344CB8AC3E}">
        <p14:creationId xmlns:p14="http://schemas.microsoft.com/office/powerpoint/2010/main" val="2410650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0002E395-ED6E-47CB-BCCC-8EAB30B24D89}" type="slidenum">
              <a:rPr lang="pl-PL" smtClean="0"/>
              <a:t>22</a:t>
            </a:fld>
            <a:endParaRPr lang="pl-PL"/>
          </a:p>
        </p:txBody>
      </p:sp>
    </p:spTree>
    <p:extLst>
      <p:ext uri="{BB962C8B-B14F-4D97-AF65-F5344CB8AC3E}">
        <p14:creationId xmlns:p14="http://schemas.microsoft.com/office/powerpoint/2010/main" val="20016645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l-PL"/>
              <a:t>Kliknij, aby edytować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a:off x="7983232" y="5037663"/>
            <a:ext cx="897467" cy="279400"/>
          </a:xfrm>
        </p:spPr>
        <p:txBody>
          <a:bodyPr/>
          <a:lstStyle/>
          <a:p>
            <a:pPr rtl="0"/>
            <a:fld id="{B420017D-9094-4631-AAAB-4E82A4FBB0E2}" type="datetime1">
              <a:rPr lang="pl-PL" noProof="0" smtClean="0"/>
              <a:t>25.06.2021</a:t>
            </a:fld>
            <a:endParaRPr lang="pl-PL" noProof="0"/>
          </a:p>
        </p:txBody>
      </p:sp>
      <p:sp>
        <p:nvSpPr>
          <p:cNvPr id="5" name="Footer Placeholder 4"/>
          <p:cNvSpPr>
            <a:spLocks noGrp="1"/>
          </p:cNvSpPr>
          <p:nvPr>
            <p:ph type="ftr" sz="quarter" idx="11"/>
          </p:nvPr>
        </p:nvSpPr>
        <p:spPr>
          <a:xfrm>
            <a:off x="2692397" y="5037663"/>
            <a:ext cx="5214635" cy="279400"/>
          </a:xfrm>
        </p:spPr>
        <p:txBody>
          <a:bodyPr/>
          <a:lstStyle/>
          <a:p>
            <a:pPr rtl="0"/>
            <a:endParaRPr lang="pl-PL" noProof="0"/>
          </a:p>
        </p:txBody>
      </p:sp>
      <p:sp>
        <p:nvSpPr>
          <p:cNvPr id="6" name="Slide Number Placeholder 5"/>
          <p:cNvSpPr>
            <a:spLocks noGrp="1"/>
          </p:cNvSpPr>
          <p:nvPr>
            <p:ph type="sldNum" sz="quarter" idx="12"/>
          </p:nvPr>
        </p:nvSpPr>
        <p:spPr>
          <a:xfrm>
            <a:off x="8956900" y="5037663"/>
            <a:ext cx="551167" cy="279400"/>
          </a:xfrm>
        </p:spPr>
        <p:txBody>
          <a:bodyPr/>
          <a:lstStyle/>
          <a:p>
            <a:pPr rtl="0"/>
            <a:fld id="{D57F1E4F-1CFF-5643-939E-217C01CDF565}" type="slidenum">
              <a:rPr lang="pl-PL" noProof="0" smtClean="0"/>
              <a:pPr/>
              <a:t>‹#›</a:t>
            </a:fld>
            <a:endParaRPr lang="pl-PL" noProof="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0984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pPr rtl="0"/>
            <a:fld id="{C32EE9A7-EE25-45E3-854B-FF50914CCCDA}" type="datetime1">
              <a:rPr lang="pl-PL" noProof="0" smtClean="0"/>
              <a:t>25.06.2021</a:t>
            </a:fld>
            <a:endParaRPr lang="pl-PL" noProof="0"/>
          </a:p>
        </p:txBody>
      </p:sp>
      <p:sp>
        <p:nvSpPr>
          <p:cNvPr id="6" name="Footer Placeholder 5"/>
          <p:cNvSpPr>
            <a:spLocks noGrp="1"/>
          </p:cNvSpPr>
          <p:nvPr>
            <p:ph type="ftr" sz="quarter" idx="11"/>
          </p:nvPr>
        </p:nvSpPr>
        <p:spPr/>
        <p:txBody>
          <a:bodyPr/>
          <a:lstStyle/>
          <a:p>
            <a:pPr rtl="0"/>
            <a:endParaRPr lang="pl-PL" noProof="0"/>
          </a:p>
        </p:txBody>
      </p:sp>
      <p:sp>
        <p:nvSpPr>
          <p:cNvPr id="7" name="Slide Number Placeholder 6"/>
          <p:cNvSpPr>
            <a:spLocks noGrp="1"/>
          </p:cNvSpPr>
          <p:nvPr>
            <p:ph type="sldNum" sz="quarter" idx="12"/>
          </p:nvPr>
        </p:nvSpPr>
        <p:spPr/>
        <p:txBody>
          <a:bodyPr/>
          <a:lstStyle/>
          <a:p>
            <a:pPr rtl="0"/>
            <a:fld id="{D57F1E4F-1CFF-5643-939E-217C01CDF565}" type="slidenum">
              <a:rPr lang="pl-PL" noProof="0" smtClean="0"/>
              <a:pPr/>
              <a:t>‹#›</a:t>
            </a:fld>
            <a:endParaRPr lang="pl-PL" noProof="0"/>
          </a:p>
        </p:txBody>
      </p:sp>
    </p:spTree>
    <p:extLst>
      <p:ext uri="{BB962C8B-B14F-4D97-AF65-F5344CB8AC3E}">
        <p14:creationId xmlns:p14="http://schemas.microsoft.com/office/powerpoint/2010/main" val="336496293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pPr rtl="0"/>
            <a:fld id="{AD91EB09-1776-4711-9F91-685954B58E05}" type="datetime1">
              <a:rPr lang="pl-PL" noProof="0" smtClean="0"/>
              <a:t>25.06.2021</a:t>
            </a:fld>
            <a:endParaRPr lang="pl-PL" noProof="0"/>
          </a:p>
        </p:txBody>
      </p:sp>
      <p:sp>
        <p:nvSpPr>
          <p:cNvPr id="5" name="Footer Placeholder 4"/>
          <p:cNvSpPr>
            <a:spLocks noGrp="1"/>
          </p:cNvSpPr>
          <p:nvPr>
            <p:ph type="ftr" sz="quarter" idx="11"/>
          </p:nvPr>
        </p:nvSpPr>
        <p:spPr/>
        <p:txBody>
          <a:bodyPr/>
          <a:lstStyle/>
          <a:p>
            <a:pPr rtl="0"/>
            <a:endParaRPr lang="pl-PL" noProof="0"/>
          </a:p>
        </p:txBody>
      </p:sp>
      <p:sp>
        <p:nvSpPr>
          <p:cNvPr id="6" name="Slide Number Placeholder 5"/>
          <p:cNvSpPr>
            <a:spLocks noGrp="1"/>
          </p:cNvSpPr>
          <p:nvPr>
            <p:ph type="sldNum" sz="quarter" idx="12"/>
          </p:nvPr>
        </p:nvSpPr>
        <p:spPr/>
        <p:txBody>
          <a:bodyPr/>
          <a:lstStyle/>
          <a:p>
            <a:pPr rtl="0"/>
            <a:fld id="{D57F1E4F-1CFF-5643-939E-217C01CDF565}" type="slidenum">
              <a:rPr lang="pl-PL" noProof="0" smtClean="0"/>
              <a:pPr/>
              <a:t>‹#›</a:t>
            </a:fld>
            <a:endParaRPr lang="pl-PL" noProof="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2370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pPr rtl="0"/>
            <a:fld id="{C32EE9A7-EE25-45E3-854B-FF50914CCCDA}" type="datetime1">
              <a:rPr lang="pl-PL" noProof="0" smtClean="0"/>
              <a:t>25.06.2021</a:t>
            </a:fld>
            <a:endParaRPr lang="pl-PL" noProof="0"/>
          </a:p>
        </p:txBody>
      </p:sp>
      <p:sp>
        <p:nvSpPr>
          <p:cNvPr id="5" name="Footer Placeholder 4"/>
          <p:cNvSpPr>
            <a:spLocks noGrp="1"/>
          </p:cNvSpPr>
          <p:nvPr>
            <p:ph type="ftr" sz="quarter" idx="11"/>
          </p:nvPr>
        </p:nvSpPr>
        <p:spPr/>
        <p:txBody>
          <a:bodyPr/>
          <a:lstStyle/>
          <a:p>
            <a:pPr rtl="0"/>
            <a:endParaRPr lang="pl-PL" noProof="0"/>
          </a:p>
        </p:txBody>
      </p:sp>
      <p:sp>
        <p:nvSpPr>
          <p:cNvPr id="6" name="Slide Number Placeholder 5"/>
          <p:cNvSpPr>
            <a:spLocks noGrp="1"/>
          </p:cNvSpPr>
          <p:nvPr>
            <p:ph type="sldNum" sz="quarter" idx="12"/>
          </p:nvPr>
        </p:nvSpPr>
        <p:spPr/>
        <p:txBody>
          <a:bodyPr/>
          <a:lstStyle/>
          <a:p>
            <a:pPr rtl="0"/>
            <a:fld id="{D57F1E4F-1CFF-5643-939E-217C01CDF565}" type="slidenum">
              <a:rPr lang="pl-PL" noProof="0" smtClean="0"/>
              <a:pPr/>
              <a:t>‹#›</a:t>
            </a:fld>
            <a:endParaRPr lang="pl-PL" noProof="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837832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pPr rtl="0"/>
            <a:fld id="{3A77B9F2-0855-40C1-869F-F2BE3D78FB6F}" type="datetime1">
              <a:rPr lang="pl-PL" noProof="0" smtClean="0"/>
              <a:t>25.06.2021</a:t>
            </a:fld>
            <a:endParaRPr lang="pl-PL" noProof="0"/>
          </a:p>
        </p:txBody>
      </p:sp>
      <p:sp>
        <p:nvSpPr>
          <p:cNvPr id="5" name="Footer Placeholder 4"/>
          <p:cNvSpPr>
            <a:spLocks noGrp="1"/>
          </p:cNvSpPr>
          <p:nvPr>
            <p:ph type="ftr" sz="quarter" idx="11"/>
          </p:nvPr>
        </p:nvSpPr>
        <p:spPr/>
        <p:txBody>
          <a:bodyPr/>
          <a:lstStyle/>
          <a:p>
            <a:pPr rtl="0"/>
            <a:endParaRPr lang="pl-PL" noProof="0"/>
          </a:p>
        </p:txBody>
      </p:sp>
      <p:sp>
        <p:nvSpPr>
          <p:cNvPr id="6" name="Slide Number Placeholder 5"/>
          <p:cNvSpPr>
            <a:spLocks noGrp="1"/>
          </p:cNvSpPr>
          <p:nvPr>
            <p:ph type="sldNum" sz="quarter" idx="12"/>
          </p:nvPr>
        </p:nvSpPr>
        <p:spPr/>
        <p:txBody>
          <a:bodyPr/>
          <a:lstStyle/>
          <a:p>
            <a:pPr rtl="0"/>
            <a:fld id="{D57F1E4F-1CFF-5643-939E-217C01CDF565}" type="slidenum">
              <a:rPr lang="pl-PL" noProof="0" smtClean="0"/>
              <a:pPr/>
              <a:t>‹#›</a:t>
            </a:fld>
            <a:endParaRPr lang="pl-PL" noProof="0"/>
          </a:p>
        </p:txBody>
      </p:sp>
    </p:spTree>
    <p:extLst>
      <p:ext uri="{BB962C8B-B14F-4D97-AF65-F5344CB8AC3E}">
        <p14:creationId xmlns:p14="http://schemas.microsoft.com/office/powerpoint/2010/main" val="599385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pPr rtl="0"/>
            <a:fld id="{C32EE9A7-EE25-45E3-854B-FF50914CCCDA}" type="datetime1">
              <a:rPr lang="pl-PL" noProof="0" smtClean="0"/>
              <a:t>25.06.2021</a:t>
            </a:fld>
            <a:endParaRPr lang="pl-PL" noProof="0"/>
          </a:p>
        </p:txBody>
      </p:sp>
      <p:sp>
        <p:nvSpPr>
          <p:cNvPr id="5" name="Footer Placeholder 4"/>
          <p:cNvSpPr>
            <a:spLocks noGrp="1"/>
          </p:cNvSpPr>
          <p:nvPr>
            <p:ph type="ftr" sz="quarter" idx="11"/>
          </p:nvPr>
        </p:nvSpPr>
        <p:spPr/>
        <p:txBody>
          <a:bodyPr/>
          <a:lstStyle/>
          <a:p>
            <a:pPr rtl="0"/>
            <a:endParaRPr lang="pl-PL" noProof="0"/>
          </a:p>
        </p:txBody>
      </p:sp>
      <p:sp>
        <p:nvSpPr>
          <p:cNvPr id="6" name="Slide Number Placeholder 5"/>
          <p:cNvSpPr>
            <a:spLocks noGrp="1"/>
          </p:cNvSpPr>
          <p:nvPr>
            <p:ph type="sldNum" sz="quarter" idx="12"/>
          </p:nvPr>
        </p:nvSpPr>
        <p:spPr/>
        <p:txBody>
          <a:bodyPr/>
          <a:lstStyle/>
          <a:p>
            <a:pPr rtl="0"/>
            <a:fld id="{D57F1E4F-1CFF-5643-939E-217C01CDF565}" type="slidenum">
              <a:rPr lang="pl-PL" noProof="0" smtClean="0"/>
              <a:pPr/>
              <a:t>‹#›</a:t>
            </a:fld>
            <a:endParaRPr lang="pl-PL" noProof="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702529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pPr rtl="0"/>
            <a:fld id="{E5AEA568-9882-490A-B13D-75ABAD4DF204}" type="datetime1">
              <a:rPr lang="pl-PL" noProof="0" smtClean="0"/>
              <a:t>25.06.2021</a:t>
            </a:fld>
            <a:endParaRPr lang="pl-PL" noProof="0"/>
          </a:p>
        </p:txBody>
      </p:sp>
      <p:sp>
        <p:nvSpPr>
          <p:cNvPr id="5" name="Footer Placeholder 4"/>
          <p:cNvSpPr>
            <a:spLocks noGrp="1"/>
          </p:cNvSpPr>
          <p:nvPr>
            <p:ph type="ftr" sz="quarter" idx="11"/>
          </p:nvPr>
        </p:nvSpPr>
        <p:spPr/>
        <p:txBody>
          <a:bodyPr/>
          <a:lstStyle/>
          <a:p>
            <a:pPr rtl="0"/>
            <a:endParaRPr lang="pl-PL" noProof="0"/>
          </a:p>
        </p:txBody>
      </p:sp>
      <p:sp>
        <p:nvSpPr>
          <p:cNvPr id="6" name="Slide Number Placeholder 5"/>
          <p:cNvSpPr>
            <a:spLocks noGrp="1"/>
          </p:cNvSpPr>
          <p:nvPr>
            <p:ph type="sldNum" sz="quarter" idx="12"/>
          </p:nvPr>
        </p:nvSpPr>
        <p:spPr/>
        <p:txBody>
          <a:bodyPr/>
          <a:lstStyle/>
          <a:p>
            <a:pPr rtl="0"/>
            <a:fld id="{D57F1E4F-1CFF-5643-939E-217C01CDF565}" type="slidenum">
              <a:rPr lang="pl-PL" noProof="0" smtClean="0"/>
              <a:pPr/>
              <a:t>‹#›</a:t>
            </a:fld>
            <a:endParaRPr lang="pl-PL" noProof="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0572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rtl="0"/>
            <a:fld id="{F5BA823C-CF27-4BD6-82AD-61F19F335EF3}" type="datetime1">
              <a:rPr lang="pl-PL" noProof="0" smtClean="0"/>
              <a:t>25.06.2021</a:t>
            </a:fld>
            <a:endParaRPr lang="pl-PL" noProof="0"/>
          </a:p>
        </p:txBody>
      </p:sp>
      <p:sp>
        <p:nvSpPr>
          <p:cNvPr id="5" name="Footer Placeholder 4"/>
          <p:cNvSpPr>
            <a:spLocks noGrp="1"/>
          </p:cNvSpPr>
          <p:nvPr>
            <p:ph type="ftr" sz="quarter" idx="11"/>
          </p:nvPr>
        </p:nvSpPr>
        <p:spPr/>
        <p:txBody>
          <a:bodyPr/>
          <a:lstStyle/>
          <a:p>
            <a:pPr rtl="0"/>
            <a:endParaRPr lang="pl-PL" noProof="0"/>
          </a:p>
        </p:txBody>
      </p:sp>
      <p:sp>
        <p:nvSpPr>
          <p:cNvPr id="6" name="Slide Number Placeholder 5"/>
          <p:cNvSpPr>
            <a:spLocks noGrp="1"/>
          </p:cNvSpPr>
          <p:nvPr>
            <p:ph type="sldNum" sz="quarter" idx="12"/>
          </p:nvPr>
        </p:nvSpPr>
        <p:spPr/>
        <p:txBody>
          <a:bodyPr/>
          <a:lstStyle/>
          <a:p>
            <a:pPr rtl="0"/>
            <a:fld id="{D57F1E4F-1CFF-5643-939E-217C01CDF565}" type="slidenum">
              <a:rPr lang="pl-PL" noProof="0" smtClean="0"/>
              <a:pPr/>
              <a:t>‹#›</a:t>
            </a:fld>
            <a:endParaRPr lang="pl-PL" noProof="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9194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rtl="0"/>
            <a:fld id="{19182461-83C3-4A32-89FE-19311BEC25D1}" type="datetime1">
              <a:rPr lang="pl-PL" noProof="0" smtClean="0"/>
              <a:t>25.06.2021</a:t>
            </a:fld>
            <a:endParaRPr lang="pl-PL" noProof="0"/>
          </a:p>
        </p:txBody>
      </p:sp>
      <p:sp>
        <p:nvSpPr>
          <p:cNvPr id="5" name="Footer Placeholder 4"/>
          <p:cNvSpPr>
            <a:spLocks noGrp="1"/>
          </p:cNvSpPr>
          <p:nvPr>
            <p:ph type="ftr" sz="quarter" idx="11"/>
          </p:nvPr>
        </p:nvSpPr>
        <p:spPr/>
        <p:txBody>
          <a:bodyPr/>
          <a:lstStyle/>
          <a:p>
            <a:pPr rtl="0"/>
            <a:endParaRPr lang="pl-PL" noProof="0"/>
          </a:p>
        </p:txBody>
      </p:sp>
      <p:sp>
        <p:nvSpPr>
          <p:cNvPr id="6" name="Slide Number Placeholder 5"/>
          <p:cNvSpPr>
            <a:spLocks noGrp="1"/>
          </p:cNvSpPr>
          <p:nvPr>
            <p:ph type="sldNum" sz="quarter" idx="12"/>
          </p:nvPr>
        </p:nvSpPr>
        <p:spPr/>
        <p:txBody>
          <a:bodyPr/>
          <a:lstStyle/>
          <a:p>
            <a:pPr rtl="0"/>
            <a:fld id="{D57F1E4F-1CFF-5643-939E-217C01CDF565}" type="slidenum">
              <a:rPr lang="pl-PL" noProof="0" smtClean="0"/>
              <a:pPr/>
              <a:t>‹#›</a:t>
            </a:fld>
            <a:endParaRPr lang="pl-PL" noProof="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2133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rtl="0"/>
            <a:fld id="{479D03E9-801C-4D3C-99BC-5E9D797F722B}" type="datetime1">
              <a:rPr lang="pl-PL" noProof="0" smtClean="0"/>
              <a:t>25.06.2021</a:t>
            </a:fld>
            <a:endParaRPr lang="pl-PL" noProof="0"/>
          </a:p>
        </p:txBody>
      </p:sp>
      <p:sp>
        <p:nvSpPr>
          <p:cNvPr id="5" name="Footer Placeholder 4"/>
          <p:cNvSpPr>
            <a:spLocks noGrp="1"/>
          </p:cNvSpPr>
          <p:nvPr>
            <p:ph type="ftr" sz="quarter" idx="11"/>
          </p:nvPr>
        </p:nvSpPr>
        <p:spPr/>
        <p:txBody>
          <a:bodyPr/>
          <a:lstStyle/>
          <a:p>
            <a:pPr rtl="0"/>
            <a:endParaRPr lang="pl-PL" noProof="0"/>
          </a:p>
        </p:txBody>
      </p:sp>
      <p:sp>
        <p:nvSpPr>
          <p:cNvPr id="6" name="Slide Number Placeholder 5"/>
          <p:cNvSpPr>
            <a:spLocks noGrp="1"/>
          </p:cNvSpPr>
          <p:nvPr>
            <p:ph type="sldNum" sz="quarter" idx="12"/>
          </p:nvPr>
        </p:nvSpPr>
        <p:spPr/>
        <p:txBody>
          <a:bodyPr/>
          <a:lstStyle/>
          <a:p>
            <a:pPr rtl="0"/>
            <a:fld id="{5D84065D-F351-4B03-BD91-D8A6B8D4B362}" type="slidenum">
              <a:rPr lang="pl-PL" noProof="0" smtClean="0"/>
              <a:t>‹#›</a:t>
            </a:fld>
            <a:endParaRPr lang="pl-PL" noProof="0"/>
          </a:p>
        </p:txBody>
      </p:sp>
    </p:spTree>
    <p:extLst>
      <p:ext uri="{BB962C8B-B14F-4D97-AF65-F5344CB8AC3E}">
        <p14:creationId xmlns:p14="http://schemas.microsoft.com/office/powerpoint/2010/main" val="3300026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l-PL"/>
              <a:t>Kliknij, aby edytować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pPr rtl="0"/>
            <a:fld id="{FA950DFA-A45B-4337-8871-255F11370F73}" type="datetime1">
              <a:rPr lang="pl-PL" noProof="0" smtClean="0"/>
              <a:t>25.06.2021</a:t>
            </a:fld>
            <a:endParaRPr lang="pl-PL" noProof="0"/>
          </a:p>
        </p:txBody>
      </p:sp>
      <p:sp>
        <p:nvSpPr>
          <p:cNvPr id="5" name="Footer Placeholder 4"/>
          <p:cNvSpPr>
            <a:spLocks noGrp="1"/>
          </p:cNvSpPr>
          <p:nvPr>
            <p:ph type="ftr" sz="quarter" idx="11"/>
          </p:nvPr>
        </p:nvSpPr>
        <p:spPr/>
        <p:txBody>
          <a:bodyPr/>
          <a:lstStyle/>
          <a:p>
            <a:pPr rtl="0"/>
            <a:endParaRPr lang="pl-PL" noProof="0"/>
          </a:p>
        </p:txBody>
      </p:sp>
      <p:sp>
        <p:nvSpPr>
          <p:cNvPr id="6" name="Slide Number Placeholder 5"/>
          <p:cNvSpPr>
            <a:spLocks noGrp="1"/>
          </p:cNvSpPr>
          <p:nvPr>
            <p:ph type="sldNum" sz="quarter" idx="12"/>
          </p:nvPr>
        </p:nvSpPr>
        <p:spPr/>
        <p:txBody>
          <a:bodyPr/>
          <a:lstStyle/>
          <a:p>
            <a:pPr rtl="0"/>
            <a:fld id="{D57F1E4F-1CFF-5643-939E-217C01CDF565}" type="slidenum">
              <a:rPr lang="pl-PL" noProof="0" smtClean="0"/>
              <a:pPr/>
              <a:t>‹#›</a:t>
            </a:fld>
            <a:endParaRPr lang="pl-PL" noProof="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4642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pPr rtl="0"/>
            <a:fld id="{19F8370D-7EE1-4832-B346-8896CAA0E08C}" type="datetime1">
              <a:rPr lang="pl-PL" noProof="0" smtClean="0"/>
              <a:t>25.06.2021</a:t>
            </a:fld>
            <a:endParaRPr lang="pl-PL" noProof="0"/>
          </a:p>
        </p:txBody>
      </p:sp>
      <p:sp>
        <p:nvSpPr>
          <p:cNvPr id="6" name="Footer Placeholder 5"/>
          <p:cNvSpPr>
            <a:spLocks noGrp="1"/>
          </p:cNvSpPr>
          <p:nvPr>
            <p:ph type="ftr" sz="quarter" idx="11"/>
          </p:nvPr>
        </p:nvSpPr>
        <p:spPr/>
        <p:txBody>
          <a:bodyPr/>
          <a:lstStyle/>
          <a:p>
            <a:pPr rtl="0"/>
            <a:endParaRPr lang="pl-PL" noProof="0"/>
          </a:p>
        </p:txBody>
      </p:sp>
      <p:sp>
        <p:nvSpPr>
          <p:cNvPr id="7" name="Slide Number Placeholder 6"/>
          <p:cNvSpPr>
            <a:spLocks noGrp="1"/>
          </p:cNvSpPr>
          <p:nvPr>
            <p:ph type="sldNum" sz="quarter" idx="12"/>
          </p:nvPr>
        </p:nvSpPr>
        <p:spPr/>
        <p:txBody>
          <a:bodyPr/>
          <a:lstStyle/>
          <a:p>
            <a:pPr rtl="0"/>
            <a:fld id="{5D84065D-F351-4B03-BD91-D8A6B8D4B362}" type="slidenum">
              <a:rPr lang="pl-PL" noProof="0" smtClean="0"/>
              <a:t>‹#›</a:t>
            </a:fld>
            <a:endParaRPr lang="pl-PL" noProof="0"/>
          </a:p>
        </p:txBody>
      </p:sp>
    </p:spTree>
    <p:extLst>
      <p:ext uri="{BB962C8B-B14F-4D97-AF65-F5344CB8AC3E}">
        <p14:creationId xmlns:p14="http://schemas.microsoft.com/office/powerpoint/2010/main" val="1244162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pPr rtl="0"/>
            <a:fld id="{4F30F624-D64F-44CA-844B-787561B6E3BF}" type="datetime1">
              <a:rPr lang="pl-PL" noProof="0" smtClean="0"/>
              <a:t>25.06.2021</a:t>
            </a:fld>
            <a:endParaRPr lang="pl-PL" noProof="0"/>
          </a:p>
        </p:txBody>
      </p:sp>
      <p:sp>
        <p:nvSpPr>
          <p:cNvPr id="8" name="Footer Placeholder 7"/>
          <p:cNvSpPr>
            <a:spLocks noGrp="1"/>
          </p:cNvSpPr>
          <p:nvPr>
            <p:ph type="ftr" sz="quarter" idx="11"/>
          </p:nvPr>
        </p:nvSpPr>
        <p:spPr/>
        <p:txBody>
          <a:bodyPr/>
          <a:lstStyle/>
          <a:p>
            <a:pPr rtl="0"/>
            <a:endParaRPr lang="pl-PL" noProof="0"/>
          </a:p>
        </p:txBody>
      </p:sp>
      <p:sp>
        <p:nvSpPr>
          <p:cNvPr id="9" name="Slide Number Placeholder 8"/>
          <p:cNvSpPr>
            <a:spLocks noGrp="1"/>
          </p:cNvSpPr>
          <p:nvPr>
            <p:ph type="sldNum" sz="quarter" idx="12"/>
          </p:nvPr>
        </p:nvSpPr>
        <p:spPr/>
        <p:txBody>
          <a:bodyPr/>
          <a:lstStyle/>
          <a:p>
            <a:pPr rtl="0"/>
            <a:fld id="{D57F1E4F-1CFF-5643-939E-217C01CDF565}" type="slidenum">
              <a:rPr lang="pl-PL" noProof="0" smtClean="0"/>
              <a:pPr/>
              <a:t>‹#›</a:t>
            </a:fld>
            <a:endParaRPr lang="pl-PL" noProof="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270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pPr rtl="0"/>
            <a:fld id="{64648C70-2873-494F-8C12-42CD14C07F9E}" type="datetime1">
              <a:rPr lang="pl-PL" noProof="0" smtClean="0"/>
              <a:t>25.06.2021</a:t>
            </a:fld>
            <a:endParaRPr lang="pl-PL" noProof="0"/>
          </a:p>
        </p:txBody>
      </p:sp>
      <p:sp>
        <p:nvSpPr>
          <p:cNvPr id="4" name="Footer Placeholder 3"/>
          <p:cNvSpPr>
            <a:spLocks noGrp="1"/>
          </p:cNvSpPr>
          <p:nvPr>
            <p:ph type="ftr" sz="quarter" idx="11"/>
          </p:nvPr>
        </p:nvSpPr>
        <p:spPr/>
        <p:txBody>
          <a:bodyPr/>
          <a:lstStyle/>
          <a:p>
            <a:pPr rtl="0"/>
            <a:endParaRPr lang="pl-PL" noProof="0"/>
          </a:p>
        </p:txBody>
      </p:sp>
      <p:sp>
        <p:nvSpPr>
          <p:cNvPr id="5" name="Slide Number Placeholder 4"/>
          <p:cNvSpPr>
            <a:spLocks noGrp="1"/>
          </p:cNvSpPr>
          <p:nvPr>
            <p:ph type="sldNum" sz="quarter" idx="12"/>
          </p:nvPr>
        </p:nvSpPr>
        <p:spPr/>
        <p:txBody>
          <a:bodyPr/>
          <a:lstStyle/>
          <a:p>
            <a:pPr rtl="0"/>
            <a:fld id="{D57F1E4F-1CFF-5643-939E-217C01CDF565}" type="slidenum">
              <a:rPr lang="pl-PL" noProof="0" smtClean="0"/>
              <a:pPr/>
              <a:t>‹#›</a:t>
            </a:fld>
            <a:endParaRPr lang="pl-PL" noProof="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823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1C487B73-E9E2-45B6-BFCB-D76B2452D927}" type="datetime1">
              <a:rPr lang="pl-PL" noProof="0" smtClean="0"/>
              <a:t>25.06.2021</a:t>
            </a:fld>
            <a:endParaRPr lang="pl-PL" noProof="0"/>
          </a:p>
        </p:txBody>
      </p:sp>
      <p:sp>
        <p:nvSpPr>
          <p:cNvPr id="3" name="Footer Placeholder 2"/>
          <p:cNvSpPr>
            <a:spLocks noGrp="1"/>
          </p:cNvSpPr>
          <p:nvPr>
            <p:ph type="ftr" sz="quarter" idx="11"/>
          </p:nvPr>
        </p:nvSpPr>
        <p:spPr/>
        <p:txBody>
          <a:bodyPr/>
          <a:lstStyle/>
          <a:p>
            <a:pPr rtl="0"/>
            <a:endParaRPr lang="pl-PL" noProof="0"/>
          </a:p>
        </p:txBody>
      </p:sp>
      <p:sp>
        <p:nvSpPr>
          <p:cNvPr id="4" name="Slide Number Placeholder 3"/>
          <p:cNvSpPr>
            <a:spLocks noGrp="1"/>
          </p:cNvSpPr>
          <p:nvPr>
            <p:ph type="sldNum" sz="quarter" idx="12"/>
          </p:nvPr>
        </p:nvSpPr>
        <p:spPr/>
        <p:txBody>
          <a:bodyPr/>
          <a:lstStyle/>
          <a:p>
            <a:pPr rtl="0"/>
            <a:fld id="{D57F1E4F-1CFF-5643-939E-217C01CDF565}" type="slidenum">
              <a:rPr lang="pl-PL" noProof="0" smtClean="0"/>
              <a:pPr/>
              <a:t>‹#›</a:t>
            </a:fld>
            <a:endParaRPr lang="pl-PL" noProof="0"/>
          </a:p>
        </p:txBody>
      </p:sp>
    </p:spTree>
    <p:extLst>
      <p:ext uri="{BB962C8B-B14F-4D97-AF65-F5344CB8AC3E}">
        <p14:creationId xmlns:p14="http://schemas.microsoft.com/office/powerpoint/2010/main" val="1551124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l-PL"/>
              <a:t>Kliknij, aby edytować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pPr rtl="0"/>
            <a:fld id="{4EB60991-36B4-4C72-9FD4-C1C8AAE9214D}" type="datetime1">
              <a:rPr lang="pl-PL" noProof="0" smtClean="0"/>
              <a:t>25.06.2021</a:t>
            </a:fld>
            <a:endParaRPr lang="pl-PL" noProof="0"/>
          </a:p>
        </p:txBody>
      </p:sp>
      <p:sp>
        <p:nvSpPr>
          <p:cNvPr id="6" name="Footer Placeholder 5"/>
          <p:cNvSpPr>
            <a:spLocks noGrp="1"/>
          </p:cNvSpPr>
          <p:nvPr>
            <p:ph type="ftr" sz="quarter" idx="11"/>
          </p:nvPr>
        </p:nvSpPr>
        <p:spPr/>
        <p:txBody>
          <a:bodyPr/>
          <a:lstStyle/>
          <a:p>
            <a:pPr rtl="0"/>
            <a:endParaRPr lang="pl-PL" noProof="0"/>
          </a:p>
        </p:txBody>
      </p:sp>
      <p:sp>
        <p:nvSpPr>
          <p:cNvPr id="7" name="Slide Number Placeholder 6"/>
          <p:cNvSpPr>
            <a:spLocks noGrp="1"/>
          </p:cNvSpPr>
          <p:nvPr>
            <p:ph type="sldNum" sz="quarter" idx="12"/>
          </p:nvPr>
        </p:nvSpPr>
        <p:spPr/>
        <p:txBody>
          <a:bodyPr/>
          <a:lstStyle/>
          <a:p>
            <a:pPr rtl="0"/>
            <a:fld id="{D57F1E4F-1CFF-5643-939E-217C01CDF565}" type="slidenum">
              <a:rPr lang="pl-PL" noProof="0" smtClean="0"/>
              <a:pPr/>
              <a:t>‹#›</a:t>
            </a:fld>
            <a:endParaRPr lang="pl-PL" noProof="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968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l-PL"/>
              <a:t>Kliknij, aby edytować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pPr rtl="0"/>
            <a:fld id="{6C905B81-A440-441F-8532-29EC5560CC33}" type="datetime1">
              <a:rPr lang="pl-PL" noProof="0" smtClean="0"/>
              <a:t>25.06.2021</a:t>
            </a:fld>
            <a:endParaRPr lang="pl-PL" noProof="0"/>
          </a:p>
        </p:txBody>
      </p:sp>
      <p:sp>
        <p:nvSpPr>
          <p:cNvPr id="6" name="Footer Placeholder 5"/>
          <p:cNvSpPr>
            <a:spLocks noGrp="1"/>
          </p:cNvSpPr>
          <p:nvPr>
            <p:ph type="ftr" sz="quarter" idx="11"/>
          </p:nvPr>
        </p:nvSpPr>
        <p:spPr/>
        <p:txBody>
          <a:bodyPr/>
          <a:lstStyle/>
          <a:p>
            <a:pPr rtl="0"/>
            <a:endParaRPr lang="pl-PL" noProof="0"/>
          </a:p>
        </p:txBody>
      </p:sp>
      <p:sp>
        <p:nvSpPr>
          <p:cNvPr id="7" name="Slide Number Placeholder 6"/>
          <p:cNvSpPr>
            <a:spLocks noGrp="1"/>
          </p:cNvSpPr>
          <p:nvPr>
            <p:ph type="sldNum" sz="quarter" idx="12"/>
          </p:nvPr>
        </p:nvSpPr>
        <p:spPr/>
        <p:txBody>
          <a:bodyPr/>
          <a:lstStyle/>
          <a:p>
            <a:pPr rtl="0"/>
            <a:fld id="{D57F1E4F-1CFF-5643-939E-217C01CDF565}" type="slidenum">
              <a:rPr lang="pl-PL" noProof="0" smtClean="0"/>
              <a:pPr/>
              <a:t>‹#›</a:t>
            </a:fld>
            <a:endParaRPr lang="pl-PL" noProof="0"/>
          </a:p>
        </p:txBody>
      </p:sp>
    </p:spTree>
    <p:extLst>
      <p:ext uri="{BB962C8B-B14F-4D97-AF65-F5344CB8AC3E}">
        <p14:creationId xmlns:p14="http://schemas.microsoft.com/office/powerpoint/2010/main" val="1680112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9000" b="-9000"/>
          </a:stretch>
        </a:blipFill>
        <a:effectLst/>
      </p:bgPr>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C32EE9A7-EE25-45E3-854B-FF50914CCCDA}" type="datetime1">
              <a:rPr lang="pl-PL" noProof="0" smtClean="0"/>
              <a:t>25.06.2021</a:t>
            </a:fld>
            <a:endParaRPr lang="pl-PL" noProof="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rtl="0"/>
            <a:endParaRPr lang="pl-PL" noProof="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D57F1E4F-1CFF-5643-939E-217C01CDF565}" type="slidenum">
              <a:rPr lang="pl-PL" noProof="0" smtClean="0"/>
              <a:pPr/>
              <a:t>‹#›</a:t>
            </a:fld>
            <a:endParaRPr lang="pl-PL" noProof="0"/>
          </a:p>
        </p:txBody>
      </p:sp>
    </p:spTree>
    <p:extLst>
      <p:ext uri="{BB962C8B-B14F-4D97-AF65-F5344CB8AC3E}">
        <p14:creationId xmlns:p14="http://schemas.microsoft.com/office/powerpoint/2010/main" val="29736808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bezpiecznyautobus.gov.pl/"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32.png"/><Relationship Id="rId5" Type="http://schemas.microsoft.com/office/2007/relationships/hdphoto" Target="../media/hdphoto2.wdp"/><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microsoft.com/office/2007/relationships/hdphoto" Target="../media/hdphoto2.wdp"/><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microsoft.com/office/2007/relationships/hdphoto" Target="../media/hdphoto2.wdp"/><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19.sv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21.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Skalista plaża&#10;&#10;">
            <a:extLst>
              <a:ext uri="{FF2B5EF4-FFF2-40B4-BE49-F238E27FC236}">
                <a16:creationId xmlns:a16="http://schemas.microsoft.com/office/drawing/2014/main" id="{1D741830-4E4E-4CA5-B92A-047E598CB2C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0"/>
            <a:ext cx="12191980" cy="6857990"/>
          </a:xfrm>
          <a:prstGeom prst="rect">
            <a:avLst/>
          </a:prstGeom>
        </p:spPr>
      </p:pic>
      <p:sp>
        <p:nvSpPr>
          <p:cNvPr id="2" name="Tytuł 1">
            <a:extLst>
              <a:ext uri="{FF2B5EF4-FFF2-40B4-BE49-F238E27FC236}">
                <a16:creationId xmlns:a16="http://schemas.microsoft.com/office/drawing/2014/main" id="{D4774D57-151E-4936-9AF4-E70073D4EB30}"/>
              </a:ext>
            </a:extLst>
          </p:cNvPr>
          <p:cNvSpPr>
            <a:spLocks noGrp="1"/>
          </p:cNvSpPr>
          <p:nvPr>
            <p:ph type="ctrTitle"/>
          </p:nvPr>
        </p:nvSpPr>
        <p:spPr>
          <a:xfrm>
            <a:off x="1017327" y="3939307"/>
            <a:ext cx="6815669" cy="1119254"/>
          </a:xfrm>
        </p:spPr>
        <p:txBody>
          <a:bodyPr rtlCol="0">
            <a:noAutofit/>
          </a:bodyPr>
          <a:lstStyle/>
          <a:p>
            <a:pPr rtl="0"/>
            <a:r>
              <a:rPr lang="pl-PL" sz="3600" b="1" dirty="0"/>
              <a:t>Bezpieczne Wakacje </a:t>
            </a:r>
            <a:br>
              <a:rPr lang="pl-PL" sz="3600" b="1"/>
            </a:br>
            <a:r>
              <a:rPr lang="pl-PL" sz="3600" b="1"/>
              <a:t>- wskazówki </a:t>
            </a:r>
            <a:r>
              <a:rPr lang="pl-PL" sz="3600" b="1" dirty="0"/>
              <a:t>dla rodziców</a:t>
            </a:r>
          </a:p>
        </p:txBody>
      </p:sp>
      <p:sp>
        <p:nvSpPr>
          <p:cNvPr id="3" name="Podtytuł 2">
            <a:extLst>
              <a:ext uri="{FF2B5EF4-FFF2-40B4-BE49-F238E27FC236}">
                <a16:creationId xmlns:a16="http://schemas.microsoft.com/office/drawing/2014/main" id="{C5370FC1-A32E-43A6-9E96-92974CB54F20}"/>
              </a:ext>
            </a:extLst>
          </p:cNvPr>
          <p:cNvSpPr>
            <a:spLocks noGrp="1"/>
          </p:cNvSpPr>
          <p:nvPr>
            <p:ph type="subTitle" idx="1"/>
          </p:nvPr>
        </p:nvSpPr>
        <p:spPr>
          <a:xfrm>
            <a:off x="1879966" y="3424136"/>
            <a:ext cx="5090393" cy="515171"/>
          </a:xfrm>
        </p:spPr>
        <p:txBody>
          <a:bodyPr rtlCol="0">
            <a:normAutofit/>
          </a:bodyPr>
          <a:lstStyle/>
          <a:p>
            <a:pPr rtl="0"/>
            <a:r>
              <a:rPr lang="pl-PL" b="1" dirty="0"/>
              <a:t>Komenda Powiatowa Policji w Działdowie</a:t>
            </a:r>
          </a:p>
        </p:txBody>
      </p:sp>
      <p:pic>
        <p:nvPicPr>
          <p:cNvPr id="9" name="Picture 2" descr="NASZE GRUPY | Przedszkole nr 9 im. Pluszowego Misia">
            <a:extLst>
              <a:ext uri="{FF2B5EF4-FFF2-40B4-BE49-F238E27FC236}">
                <a16:creationId xmlns:a16="http://schemas.microsoft.com/office/drawing/2014/main" id="{7EF734A6-83D5-4FA1-A649-9AAE9997AF56}"/>
              </a:ext>
            </a:extLst>
          </p:cNvPr>
          <p:cNvPicPr>
            <a:picLocks noChangeAspect="1" noChangeArrowheads="1"/>
          </p:cNvPicPr>
          <p:nvPr/>
        </p:nvPicPr>
        <p:blipFill rotWithShape="1">
          <a:blip r:embed="rId4" cstate="print">
            <a:alphaModFix amt="85000"/>
            <a:extLst>
              <a:ext uri="{28A0092B-C50C-407E-A947-70E740481C1C}">
                <a14:useLocalDpi xmlns:a14="http://schemas.microsoft.com/office/drawing/2010/main" val="0"/>
              </a:ext>
            </a:extLst>
          </a:blip>
          <a:srcRect l="39235" r="36188"/>
          <a:stretch/>
        </p:blipFill>
        <p:spPr bwMode="auto">
          <a:xfrm>
            <a:off x="4687759" y="1767512"/>
            <a:ext cx="1915783" cy="15682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Symbol zastępczy zawartości 8">
            <a:extLst>
              <a:ext uri="{FF2B5EF4-FFF2-40B4-BE49-F238E27FC236}">
                <a16:creationId xmlns:a16="http://schemas.microsoft.com/office/drawing/2014/main" id="{3B4BB381-4681-4A4D-8C4F-7104E9D1435E}"/>
              </a:ext>
            </a:extLst>
          </p:cNvPr>
          <p:cNvPicPr>
            <a:picLocks noChangeAspect="1"/>
          </p:cNvPicPr>
          <p:nvPr/>
        </p:nvPicPr>
        <p:blipFill rotWithShape="1">
          <a:blip r:embed="rId5">
            <a:alphaModFix amt="35000"/>
            <a:lum bright="70000" contrast="-70000"/>
          </a:blip>
          <a:srcRect l="3538" t="7811" r="4070" b="9440"/>
          <a:stretch/>
        </p:blipFill>
        <p:spPr>
          <a:xfrm>
            <a:off x="2220488" y="194874"/>
            <a:ext cx="5006085" cy="2356758"/>
          </a:xfrm>
          <a:prstGeom prst="ellipse">
            <a:avLst/>
          </a:prstGeom>
          <a:ln>
            <a:noFill/>
          </a:ln>
          <a:effectLst>
            <a:softEdge rad="112500"/>
          </a:effectLst>
        </p:spPr>
      </p:pic>
      <p:pic>
        <p:nvPicPr>
          <p:cNvPr id="12" name="Picture 2" descr="NASZE GRUPY | Przedszkole nr 9 im. Pluszowego Misia">
            <a:extLst>
              <a:ext uri="{FF2B5EF4-FFF2-40B4-BE49-F238E27FC236}">
                <a16:creationId xmlns:a16="http://schemas.microsoft.com/office/drawing/2014/main" id="{AFFAB5E4-64E7-4512-9B88-6BE031303109}"/>
              </a:ext>
            </a:extLst>
          </p:cNvPr>
          <p:cNvPicPr>
            <a:picLocks noChangeAspect="1" noChangeArrowheads="1"/>
          </p:cNvPicPr>
          <p:nvPr/>
        </p:nvPicPr>
        <p:blipFill rotWithShape="1">
          <a:blip r:embed="rId4" cstate="print">
            <a:alphaModFix amt="85000"/>
            <a:extLst>
              <a:ext uri="{28A0092B-C50C-407E-A947-70E740481C1C}">
                <a14:useLocalDpi xmlns:a14="http://schemas.microsoft.com/office/drawing/2010/main" val="0"/>
              </a:ext>
            </a:extLst>
          </a:blip>
          <a:srcRect l="91877"/>
          <a:stretch/>
        </p:blipFill>
        <p:spPr bwMode="auto">
          <a:xfrm>
            <a:off x="4099771" y="1724055"/>
            <a:ext cx="650780" cy="16116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91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440E7CB-AB2D-47AB-9B59-B2270A915066}"/>
              </a:ext>
            </a:extLst>
          </p:cNvPr>
          <p:cNvSpPr>
            <a:spLocks noGrp="1"/>
          </p:cNvSpPr>
          <p:nvPr>
            <p:ph type="title"/>
          </p:nvPr>
        </p:nvSpPr>
        <p:spPr/>
        <p:txBody>
          <a:bodyPr>
            <a:normAutofit fontScale="90000"/>
          </a:bodyPr>
          <a:lstStyle/>
          <a:p>
            <a:r>
              <a:rPr lang="pl-PL" b="1" dirty="0"/>
              <a:t>Podczas podróży – środkami komunikacji publicznej</a:t>
            </a:r>
          </a:p>
        </p:txBody>
      </p:sp>
      <p:sp>
        <p:nvSpPr>
          <p:cNvPr id="3" name="Symbol zastępczy zawartości 2">
            <a:extLst>
              <a:ext uri="{FF2B5EF4-FFF2-40B4-BE49-F238E27FC236}">
                <a16:creationId xmlns:a16="http://schemas.microsoft.com/office/drawing/2014/main" id="{1ED86455-0284-4D2D-94EA-CBE757B7624A}"/>
              </a:ext>
            </a:extLst>
          </p:cNvPr>
          <p:cNvSpPr>
            <a:spLocks noGrp="1"/>
          </p:cNvSpPr>
          <p:nvPr>
            <p:ph idx="1"/>
          </p:nvPr>
        </p:nvSpPr>
        <p:spPr/>
        <p:txBody>
          <a:bodyPr>
            <a:normAutofit fontScale="92500" lnSpcReduction="20000"/>
          </a:bodyPr>
          <a:lstStyle/>
          <a:p>
            <a:pPr lvl="0" algn="just"/>
            <a:r>
              <a:rPr lang="pl-PL" dirty="0"/>
              <a:t>Zachowaj szczególną ostrożność na dworcach, gdzie zazwyczaj występuje duży tłok. Łatwo możesz stać się ofiarą złodziei kieszonkowych.</a:t>
            </a:r>
          </a:p>
          <a:p>
            <a:pPr lvl="0" algn="just"/>
            <a:r>
              <a:rPr lang="pl-PL" dirty="0"/>
              <a:t>Bądź szczególnie ostrożny przy wsiadaniu i wysiadaniu z zatłoczonego pociągu lub autobusu.</a:t>
            </a:r>
          </a:p>
          <a:p>
            <a:pPr lvl="0" algn="just"/>
            <a:r>
              <a:rPr lang="pl-PL" dirty="0"/>
              <a:t>W czasie podróży staraj się nie pozostawiać bagażu bez opieki - zwłaszcza torebek podręcznych.</a:t>
            </a:r>
          </a:p>
          <a:p>
            <a:pPr lvl="0" algn="just"/>
            <a:r>
              <a:rPr lang="pl-PL" dirty="0"/>
              <a:t>Torebki, podręczne plecaki staraj się nosić z przodu lub pod ramieniem, zamknięciem do siebie.</a:t>
            </a:r>
          </a:p>
          <a:p>
            <a:pPr algn="just"/>
            <a:r>
              <a:rPr lang="pl-PL" dirty="0"/>
              <a:t>W podróży miej przy sobie tylko niezbędną kwotę pieniędzy.</a:t>
            </a:r>
          </a:p>
        </p:txBody>
      </p:sp>
    </p:spTree>
    <p:extLst>
      <p:ext uri="{BB962C8B-B14F-4D97-AF65-F5344CB8AC3E}">
        <p14:creationId xmlns:p14="http://schemas.microsoft.com/office/powerpoint/2010/main" val="3501036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440E7CB-AB2D-47AB-9B59-B2270A915066}"/>
              </a:ext>
            </a:extLst>
          </p:cNvPr>
          <p:cNvSpPr>
            <a:spLocks noGrp="1"/>
          </p:cNvSpPr>
          <p:nvPr>
            <p:ph type="title"/>
          </p:nvPr>
        </p:nvSpPr>
        <p:spPr/>
        <p:txBody>
          <a:bodyPr>
            <a:normAutofit fontScale="90000"/>
          </a:bodyPr>
          <a:lstStyle/>
          <a:p>
            <a:r>
              <a:rPr lang="pl-PL" b="1" dirty="0"/>
              <a:t>Podczas podróży – środkami komunikacji publicznej</a:t>
            </a:r>
          </a:p>
        </p:txBody>
      </p:sp>
      <p:sp>
        <p:nvSpPr>
          <p:cNvPr id="3" name="Symbol zastępczy zawartości 2">
            <a:extLst>
              <a:ext uri="{FF2B5EF4-FFF2-40B4-BE49-F238E27FC236}">
                <a16:creationId xmlns:a16="http://schemas.microsoft.com/office/drawing/2014/main" id="{1ED86455-0284-4D2D-94EA-CBE757B7624A}"/>
              </a:ext>
            </a:extLst>
          </p:cNvPr>
          <p:cNvSpPr>
            <a:spLocks noGrp="1"/>
          </p:cNvSpPr>
          <p:nvPr>
            <p:ph idx="1"/>
          </p:nvPr>
        </p:nvSpPr>
        <p:spPr/>
        <p:txBody>
          <a:bodyPr>
            <a:normAutofit/>
          </a:bodyPr>
          <a:lstStyle/>
          <a:p>
            <a:pPr lvl="0" algn="just"/>
            <a:r>
              <a:rPr lang="pl-PL" dirty="0"/>
              <a:t>Cenne przedmioty, pieniądze, czeki podróżne, dokumenty w czasie podróży staraj się mieć przy sobie.</a:t>
            </a:r>
          </a:p>
          <a:p>
            <a:pPr lvl="0" algn="just"/>
            <a:r>
              <a:rPr lang="pl-PL" dirty="0"/>
              <a:t>Unikaj nocnych podróży, zwłaszcza w pustych wagonach i przedziałach. Staraj się nie spać w podróży.</a:t>
            </a:r>
          </a:p>
          <a:p>
            <a:pPr algn="just"/>
            <a:r>
              <a:rPr lang="pl-PL" dirty="0"/>
              <a:t>Nie przyjmuj poczęstunków od przypadkowo poznanych osób. Nie trać kontaktu z otoczeniem - przestępcy mogą to wykorzystać.</a:t>
            </a:r>
          </a:p>
        </p:txBody>
      </p:sp>
    </p:spTree>
    <p:extLst>
      <p:ext uri="{BB962C8B-B14F-4D97-AF65-F5344CB8AC3E}">
        <p14:creationId xmlns:p14="http://schemas.microsoft.com/office/powerpoint/2010/main" val="19749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440E7CB-AB2D-47AB-9B59-B2270A915066}"/>
              </a:ext>
            </a:extLst>
          </p:cNvPr>
          <p:cNvSpPr>
            <a:spLocks noGrp="1"/>
          </p:cNvSpPr>
          <p:nvPr>
            <p:ph type="title"/>
          </p:nvPr>
        </p:nvSpPr>
        <p:spPr/>
        <p:txBody>
          <a:bodyPr>
            <a:normAutofit fontScale="90000"/>
          </a:bodyPr>
          <a:lstStyle/>
          <a:p>
            <a:r>
              <a:rPr lang="pl-PL" b="1" dirty="0"/>
              <a:t>Podczas podróży – środkami lokomocji publicznej</a:t>
            </a:r>
          </a:p>
        </p:txBody>
      </p:sp>
      <p:sp>
        <p:nvSpPr>
          <p:cNvPr id="3" name="Symbol zastępczy zawartości 2">
            <a:extLst>
              <a:ext uri="{FF2B5EF4-FFF2-40B4-BE49-F238E27FC236}">
                <a16:creationId xmlns:a16="http://schemas.microsoft.com/office/drawing/2014/main" id="{1ED86455-0284-4D2D-94EA-CBE757B7624A}"/>
              </a:ext>
            </a:extLst>
          </p:cNvPr>
          <p:cNvSpPr>
            <a:spLocks noGrp="1"/>
          </p:cNvSpPr>
          <p:nvPr>
            <p:ph idx="1"/>
          </p:nvPr>
        </p:nvSpPr>
        <p:spPr>
          <a:xfrm>
            <a:off x="1295401" y="2556932"/>
            <a:ext cx="9601196" cy="2015070"/>
          </a:xfrm>
        </p:spPr>
        <p:txBody>
          <a:bodyPr>
            <a:normAutofit lnSpcReduction="10000"/>
          </a:bodyPr>
          <a:lstStyle/>
          <a:p>
            <a:pPr lvl="0" algn="just"/>
            <a:r>
              <a:rPr lang="pl-PL" dirty="0"/>
              <a:t>Bądź nieufny w stosunku do nieznanych Ci osób. Zwłaszcza gdy podróżujesz sam. Lepiej nie nawiązuj przygodnych znajomości.</a:t>
            </a:r>
          </a:p>
          <a:p>
            <a:pPr algn="just"/>
            <a:r>
              <a:rPr lang="pl-PL" dirty="0"/>
              <a:t>Przed wyjazdem oceń sprawność psychofizyczną kierowcy oraz stan techniczny autobusu, (np.: opon). W przypadku, gdy wyruszasz w dłuższą trasę upewnij się czy kierowca ma zmiennika.</a:t>
            </a:r>
          </a:p>
        </p:txBody>
      </p:sp>
      <p:sp>
        <p:nvSpPr>
          <p:cNvPr id="4" name="Prostokąt 3">
            <a:extLst>
              <a:ext uri="{FF2B5EF4-FFF2-40B4-BE49-F238E27FC236}">
                <a16:creationId xmlns:a16="http://schemas.microsoft.com/office/drawing/2014/main" id="{CAFB74A7-E99F-409D-9D10-54E7ADDBD468}"/>
              </a:ext>
            </a:extLst>
          </p:cNvPr>
          <p:cNvSpPr/>
          <p:nvPr/>
        </p:nvSpPr>
        <p:spPr>
          <a:xfrm>
            <a:off x="1295401" y="4598595"/>
            <a:ext cx="9601196" cy="1277273"/>
          </a:xfrm>
          <a:prstGeom prst="rect">
            <a:avLst/>
          </a:prstGeom>
        </p:spPr>
        <p:txBody>
          <a:bodyPr wrap="square">
            <a:spAutoFit/>
          </a:bodyPr>
          <a:lstStyle/>
          <a:p>
            <a:pPr algn="just">
              <a:spcAft>
                <a:spcPts val="600"/>
              </a:spcAft>
            </a:pPr>
            <a:r>
              <a:rPr lang="pl-PL" b="1" dirty="0">
                <a:solidFill>
                  <a:schemeClr val="tx2"/>
                </a:solidFill>
              </a:rPr>
              <a:t>PAMIĘTAJ! </a:t>
            </a:r>
          </a:p>
          <a:p>
            <a:pPr marL="285750" indent="-285750" algn="just">
              <a:buFont typeface="Arial" panose="020B0604020202020204" pitchFamily="34" charset="0"/>
              <a:buChar char="•"/>
            </a:pPr>
            <a:r>
              <a:rPr lang="pl-PL" b="1" dirty="0">
                <a:solidFill>
                  <a:schemeClr val="tx2"/>
                </a:solidFill>
              </a:rPr>
              <a:t>NIGDY, POD ŻADNYM POZOREM I NAWET NA CHWILĘ NIE ZOSTAWIAJ DZIECI ANI ZWIERZĄT W ZAMKNIĘTYM AUCIE, KTÓRE STOI NA SŁOŃCU. TAKA SYTUACJA MOŻE BYĆ SKRAJNIE NIEBEZPIECZNA!</a:t>
            </a:r>
            <a:endParaRPr lang="pl-PL" b="1" dirty="0"/>
          </a:p>
        </p:txBody>
      </p:sp>
    </p:spTree>
    <p:extLst>
      <p:ext uri="{BB962C8B-B14F-4D97-AF65-F5344CB8AC3E}">
        <p14:creationId xmlns:p14="http://schemas.microsoft.com/office/powerpoint/2010/main" val="3445577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5DDB70-F9AD-4943-A978-9C0BBA847E63}"/>
              </a:ext>
            </a:extLst>
          </p:cNvPr>
          <p:cNvSpPr>
            <a:spLocks noGrp="1"/>
          </p:cNvSpPr>
          <p:nvPr>
            <p:ph type="title"/>
          </p:nvPr>
        </p:nvSpPr>
        <p:spPr/>
        <p:txBody>
          <a:bodyPr/>
          <a:lstStyle/>
          <a:p>
            <a:r>
              <a:rPr lang="pl-PL" b="1" dirty="0"/>
              <a:t>PAMIĘTAJ!</a:t>
            </a:r>
          </a:p>
        </p:txBody>
      </p:sp>
      <p:sp>
        <p:nvSpPr>
          <p:cNvPr id="4" name="Symbol zastępczy zawartości 3">
            <a:extLst>
              <a:ext uri="{FF2B5EF4-FFF2-40B4-BE49-F238E27FC236}">
                <a16:creationId xmlns:a16="http://schemas.microsoft.com/office/drawing/2014/main" id="{2879EE4B-BC8B-47D0-85DC-34FF605D2979}"/>
              </a:ext>
            </a:extLst>
          </p:cNvPr>
          <p:cNvSpPr>
            <a:spLocks noGrp="1"/>
          </p:cNvSpPr>
          <p:nvPr>
            <p:ph idx="1"/>
          </p:nvPr>
        </p:nvSpPr>
        <p:spPr>
          <a:xfrm>
            <a:off x="1295400" y="2557463"/>
            <a:ext cx="9601200" cy="2901243"/>
          </a:xfrm>
          <a:prstGeom prst="rect">
            <a:avLst/>
          </a:prstGeom>
        </p:spPr>
        <p:txBody>
          <a:bodyPr wrap="square">
            <a:spAutoFit/>
          </a:bodyPr>
          <a:lstStyle/>
          <a:p>
            <a:pPr lvl="0" algn="just">
              <a:lnSpc>
                <a:spcPct val="107000"/>
              </a:lnSpc>
              <a:spcAft>
                <a:spcPts val="0"/>
              </a:spcAft>
              <a:buSzPts val="1000"/>
              <a:buFont typeface="Arial" panose="020B0604020202020204" pitchFamily="34" charset="0"/>
              <a:buChar char="•"/>
              <a:tabLst>
                <a:tab pos="457200" algn="l"/>
              </a:tabLst>
            </a:pPr>
            <a:r>
              <a:rPr lang="pl-PL" sz="2000" dirty="0">
                <a:ea typeface="Times New Roman" panose="02020603050405020304" pitchFamily="18" charset="0"/>
                <a:cs typeface="Times New Roman" panose="02020603050405020304" pitchFamily="18" charset="0"/>
              </a:rPr>
              <a:t>Jeżeli zostaną Ci skradzione dokumenty, karty płatnicze, bagaż lub inne przedmioty, zgłoś ten fakt do najbliższej jednostki Policji.</a:t>
            </a:r>
            <a:endParaRPr lang="pl-PL" sz="20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pl-PL" sz="2000" dirty="0">
                <a:ea typeface="Times New Roman" panose="02020603050405020304" pitchFamily="18" charset="0"/>
                <a:cs typeface="Times New Roman" panose="02020603050405020304" pitchFamily="18" charset="0"/>
              </a:rPr>
              <a:t>Jeżeli w pociągu zaobserwujesz podejrzanie zachowujące się osoby, poinformuj o tym obsługę.</a:t>
            </a:r>
            <a:endParaRPr lang="pl-PL" sz="20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pl-PL" sz="2000" dirty="0">
                <a:ea typeface="Times New Roman" panose="02020603050405020304" pitchFamily="18" charset="0"/>
                <a:cs typeface="Times New Roman" panose="02020603050405020304" pitchFamily="18" charset="0"/>
              </a:rPr>
              <a:t>Jeżeli twoje dziecko wyjeżdża autokarem, możesz poprosić o sprawdzenie jego stanu technicznego policjantów z najbliższej jednostki Policji.</a:t>
            </a:r>
            <a:endParaRPr lang="pl-PL" sz="2000" dirty="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pl-PL" sz="2000" dirty="0">
                <a:ea typeface="Times New Roman" panose="02020603050405020304" pitchFamily="18" charset="0"/>
                <a:cs typeface="Times New Roman" panose="02020603050405020304" pitchFamily="18" charset="0"/>
              </a:rPr>
              <a:t>Przestrzeganie przepisów ruchu drogowego niejednokrotnie pozwoli Ci bezpiecznie dojechać do celu.</a:t>
            </a:r>
            <a:endParaRPr lang="pl-PL"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4573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https://szczecin.policja.gov.pl/dokumenty/zalaczniki/133/133-74335.jpg">
            <a:extLst>
              <a:ext uri="{FF2B5EF4-FFF2-40B4-BE49-F238E27FC236}">
                <a16:creationId xmlns:a16="http://schemas.microsoft.com/office/drawing/2014/main" id="{CE66546F-4F63-4F47-8128-19C8B54912C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1768" y="2897318"/>
            <a:ext cx="3513304" cy="2023715"/>
          </a:xfrm>
          <a:prstGeom prst="rect">
            <a:avLst/>
          </a:prstGeom>
          <a:ln>
            <a:noFill/>
          </a:ln>
          <a:effectLst>
            <a:softEdge rad="112500"/>
          </a:effectLst>
        </p:spPr>
      </p:pic>
      <p:sp>
        <p:nvSpPr>
          <p:cNvPr id="2" name="Tytuł 1">
            <a:extLst>
              <a:ext uri="{FF2B5EF4-FFF2-40B4-BE49-F238E27FC236}">
                <a16:creationId xmlns:a16="http://schemas.microsoft.com/office/drawing/2014/main" id="{8E5DDB70-F9AD-4943-A978-9C0BBA847E63}"/>
              </a:ext>
            </a:extLst>
          </p:cNvPr>
          <p:cNvSpPr>
            <a:spLocks noGrp="1"/>
          </p:cNvSpPr>
          <p:nvPr>
            <p:ph type="title"/>
          </p:nvPr>
        </p:nvSpPr>
        <p:spPr>
          <a:xfrm>
            <a:off x="1295401" y="1263070"/>
            <a:ext cx="9601196" cy="677992"/>
          </a:xfrm>
        </p:spPr>
        <p:txBody>
          <a:bodyPr>
            <a:normAutofit fontScale="90000"/>
          </a:bodyPr>
          <a:lstStyle/>
          <a:p>
            <a:r>
              <a:rPr lang="pl-PL" b="1" dirty="0"/>
              <a:t>Kontrole autokarów</a:t>
            </a:r>
          </a:p>
        </p:txBody>
      </p:sp>
      <p:sp>
        <p:nvSpPr>
          <p:cNvPr id="4" name="Symbol zastępczy zawartości 3">
            <a:extLst>
              <a:ext uri="{FF2B5EF4-FFF2-40B4-BE49-F238E27FC236}">
                <a16:creationId xmlns:a16="http://schemas.microsoft.com/office/drawing/2014/main" id="{2879EE4B-BC8B-47D0-85DC-34FF605D2979}"/>
              </a:ext>
            </a:extLst>
          </p:cNvPr>
          <p:cNvSpPr>
            <a:spLocks noGrp="1"/>
          </p:cNvSpPr>
          <p:nvPr>
            <p:ph idx="1"/>
          </p:nvPr>
        </p:nvSpPr>
        <p:spPr>
          <a:xfrm>
            <a:off x="1383759" y="2501776"/>
            <a:ext cx="9424481" cy="3093154"/>
          </a:xfrm>
          <a:prstGeom prst="rect">
            <a:avLst/>
          </a:prstGeom>
        </p:spPr>
        <p:txBody>
          <a:bodyPr wrap="square">
            <a:spAutoFit/>
          </a:bodyPr>
          <a:lstStyle/>
          <a:p>
            <a:pPr marL="0" indent="0" algn="just" fontAlgn="ctr">
              <a:buNone/>
            </a:pPr>
            <a:r>
              <a:rPr lang="pl-PL" sz="1800" b="1" dirty="0"/>
              <a:t>Zapewnienie bezpieczeństwa dzieciom i młodzieży podczas wakacji jest priorytetem polskiej Policji. Ważnym elementem troski o bezpieczeństwo są kontrole autobusów wiozących je na letni wypoczynek.</a:t>
            </a:r>
          </a:p>
          <a:p>
            <a:pPr marL="0" indent="0" algn="just" fontAlgn="ctr">
              <a:spcAft>
                <a:spcPts val="0"/>
              </a:spcAft>
              <a:buNone/>
            </a:pPr>
            <a:r>
              <a:rPr lang="pl-PL" sz="1800" dirty="0"/>
              <a:t>W KPP w Działdowie - kontrole przeprowadzane będą w miejscu wskazanym przez </a:t>
            </a:r>
          </a:p>
          <a:p>
            <a:pPr marL="0" indent="0" algn="just" fontAlgn="ctr">
              <a:spcAft>
                <a:spcPts val="0"/>
              </a:spcAft>
              <a:buNone/>
            </a:pPr>
            <a:r>
              <a:rPr lang="pl-PL" sz="1800" dirty="0"/>
              <a:t>osoby zamawiające po wcześniejszym uzgodnieniu</a:t>
            </a:r>
          </a:p>
          <a:p>
            <a:pPr algn="just" fontAlgn="ctr"/>
            <a:r>
              <a:rPr lang="pl-PL" sz="1800" dirty="0"/>
              <a:t>Dyżurny KPP </a:t>
            </a:r>
            <a:r>
              <a:rPr lang="pl-PL" sz="1800" b="1" u="sng" dirty="0"/>
              <a:t>47-732-32-00</a:t>
            </a:r>
            <a:r>
              <a:rPr lang="pl-PL" sz="1800" dirty="0"/>
              <a:t> – całodobowo</a:t>
            </a:r>
          </a:p>
          <a:p>
            <a:pPr algn="just" fontAlgn="ctr"/>
            <a:r>
              <a:rPr lang="pl-PL" sz="1800" dirty="0"/>
              <a:t>Kierownik ORD </a:t>
            </a:r>
            <a:r>
              <a:rPr lang="pl-PL" sz="1800" b="1" u="sng" dirty="0"/>
              <a:t>47-732-32-49</a:t>
            </a:r>
            <a:r>
              <a:rPr lang="pl-PL" sz="1800" dirty="0"/>
              <a:t> - dni robocze w godz. 8</a:t>
            </a:r>
            <a:r>
              <a:rPr lang="pl-PL" sz="1800" baseline="30000" dirty="0"/>
              <a:t>00</a:t>
            </a:r>
            <a:r>
              <a:rPr lang="pl-PL" sz="1800" dirty="0"/>
              <a:t>-14</a:t>
            </a:r>
            <a:r>
              <a:rPr lang="pl-PL" sz="1800" baseline="30000" dirty="0"/>
              <a:t>00</a:t>
            </a:r>
          </a:p>
          <a:p>
            <a:pPr marL="0" indent="0" algn="just" fontAlgn="ctr">
              <a:buNone/>
            </a:pPr>
            <a:r>
              <a:rPr lang="pl-PL" sz="1800" dirty="0"/>
              <a:t>Na stronie </a:t>
            </a:r>
            <a:r>
              <a:rPr lang="pl-PL" sz="1800" dirty="0">
                <a:hlinkClick r:id="rId3" tooltip="Uwaga. Ten link otwiera nowe okno."/>
              </a:rPr>
              <a:t>https://bezpiecznyautobus.gov.pl</a:t>
            </a:r>
            <a:r>
              <a:rPr lang="pl-PL" sz="1800" dirty="0"/>
              <a:t> można sprawdzić podstawowe informacje na temat autobusu: dane o badaniu technicznym, dane techniczne, informacje o polisie OC.</a:t>
            </a:r>
          </a:p>
        </p:txBody>
      </p:sp>
    </p:spTree>
    <p:extLst>
      <p:ext uri="{BB962C8B-B14F-4D97-AF65-F5344CB8AC3E}">
        <p14:creationId xmlns:p14="http://schemas.microsoft.com/office/powerpoint/2010/main" val="4207573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5DDB70-F9AD-4943-A978-9C0BBA847E63}"/>
              </a:ext>
            </a:extLst>
          </p:cNvPr>
          <p:cNvSpPr>
            <a:spLocks noGrp="1"/>
          </p:cNvSpPr>
          <p:nvPr>
            <p:ph type="title"/>
          </p:nvPr>
        </p:nvSpPr>
        <p:spPr/>
        <p:txBody>
          <a:bodyPr/>
          <a:lstStyle/>
          <a:p>
            <a:r>
              <a:rPr lang="pl-PL" b="1" dirty="0"/>
              <a:t>Podczas pobytu w domu</a:t>
            </a:r>
            <a:endParaRPr lang="pl-PL" dirty="0"/>
          </a:p>
        </p:txBody>
      </p:sp>
      <p:sp>
        <p:nvSpPr>
          <p:cNvPr id="4" name="Symbol zastępczy zawartości 3">
            <a:extLst>
              <a:ext uri="{FF2B5EF4-FFF2-40B4-BE49-F238E27FC236}">
                <a16:creationId xmlns:a16="http://schemas.microsoft.com/office/drawing/2014/main" id="{2879EE4B-BC8B-47D0-85DC-34FF605D2979}"/>
              </a:ext>
            </a:extLst>
          </p:cNvPr>
          <p:cNvSpPr>
            <a:spLocks noGrp="1"/>
          </p:cNvSpPr>
          <p:nvPr>
            <p:ph idx="1"/>
          </p:nvPr>
        </p:nvSpPr>
        <p:spPr>
          <a:xfrm>
            <a:off x="1295400" y="2557463"/>
            <a:ext cx="9601200" cy="3210046"/>
          </a:xfrm>
          <a:prstGeom prst="rect">
            <a:avLst/>
          </a:prstGeom>
        </p:spPr>
        <p:txBody>
          <a:bodyPr wrap="square">
            <a:spAutoFit/>
          </a:bodyPr>
          <a:lstStyle/>
          <a:p>
            <a:pPr marL="457200" algn="just">
              <a:lnSpc>
                <a:spcPct val="107000"/>
              </a:lnSpc>
              <a:spcAft>
                <a:spcPts val="800"/>
              </a:spcAft>
            </a:pPr>
            <a:r>
              <a:rPr lang="pl-PL" sz="2000" dirty="0">
                <a:ea typeface="Times New Roman" panose="02020603050405020304" pitchFamily="18" charset="0"/>
                <a:cs typeface="Times New Roman" panose="02020603050405020304" pitchFamily="18" charset="0"/>
              </a:rPr>
              <a:t>Wakacyjna beztroska sprzyja różnego rodzaju zagrożeniom, na które narażone są dzieci i młodzież. Pamiętajmy, że urlop nie zwalnia rodziców i opiekunów z odpowiedzialności za bezpieczeństwo naszych pociech. Dlatego w tym okresie szczególnie należy zapewnić im opiekę i zainteresowanie, w maksymalnym stopniu uczestnicząc w spędzaniu przez nie wolnego czasu. </a:t>
            </a:r>
          </a:p>
          <a:p>
            <a:pPr marL="457200" algn="just">
              <a:lnSpc>
                <a:spcPct val="107000"/>
              </a:lnSpc>
              <a:spcAft>
                <a:spcPts val="800"/>
              </a:spcAft>
            </a:pPr>
            <a:r>
              <a:rPr lang="pl-PL" sz="2000" dirty="0">
                <a:ea typeface="Times New Roman" panose="02020603050405020304" pitchFamily="18" charset="0"/>
                <a:cs typeface="Times New Roman" panose="02020603050405020304" pitchFamily="18" charset="0"/>
              </a:rPr>
              <a:t>Warto porozmawiać z dzieckiem o bezpiecznych </a:t>
            </a:r>
            <a:r>
              <a:rPr lang="pl-PL" sz="2000" dirty="0" err="1">
                <a:ea typeface="Times New Roman" panose="02020603050405020304" pitchFamily="18" charset="0"/>
                <a:cs typeface="Times New Roman" panose="02020603050405020304" pitchFamily="18" charset="0"/>
              </a:rPr>
              <a:t>zachowaniach</a:t>
            </a:r>
            <a:r>
              <a:rPr lang="pl-PL" sz="2000" dirty="0">
                <a:ea typeface="Times New Roman" panose="02020603050405020304" pitchFamily="18" charset="0"/>
                <a:cs typeface="Times New Roman" panose="02020603050405020304" pitchFamily="18" charset="0"/>
              </a:rPr>
              <a:t> podczas wypoczynku, uczulić na zagrożenia związane z kontaktami z nieznajomymi osobami, nieprzestrzeganiem zasad ruchu drogowego (np. podczas jazdy rowerem) czy sięganiem po różnego rodzaju używki. Zainteresujmy się, z kim nasza pociecha spędza czas poza domem.</a:t>
            </a:r>
            <a:endParaRPr lang="pl-PL"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5156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5DDB70-F9AD-4943-A978-9C0BBA847E63}"/>
              </a:ext>
            </a:extLst>
          </p:cNvPr>
          <p:cNvSpPr>
            <a:spLocks noGrp="1"/>
          </p:cNvSpPr>
          <p:nvPr>
            <p:ph type="title"/>
          </p:nvPr>
        </p:nvSpPr>
        <p:spPr/>
        <p:txBody>
          <a:bodyPr/>
          <a:lstStyle/>
          <a:p>
            <a:r>
              <a:rPr lang="pl-PL" b="1" dirty="0"/>
              <a:t>Podczas pobytu w domu</a:t>
            </a:r>
            <a:endParaRPr lang="pl-PL" dirty="0"/>
          </a:p>
        </p:txBody>
      </p:sp>
      <p:sp>
        <p:nvSpPr>
          <p:cNvPr id="4" name="Symbol zastępczy zawartości 3">
            <a:extLst>
              <a:ext uri="{FF2B5EF4-FFF2-40B4-BE49-F238E27FC236}">
                <a16:creationId xmlns:a16="http://schemas.microsoft.com/office/drawing/2014/main" id="{2879EE4B-BC8B-47D0-85DC-34FF605D2979}"/>
              </a:ext>
            </a:extLst>
          </p:cNvPr>
          <p:cNvSpPr>
            <a:spLocks noGrp="1"/>
          </p:cNvSpPr>
          <p:nvPr>
            <p:ph idx="1"/>
          </p:nvPr>
        </p:nvSpPr>
        <p:spPr>
          <a:xfrm>
            <a:off x="1295400" y="2557463"/>
            <a:ext cx="9601200" cy="2448747"/>
          </a:xfrm>
          <a:prstGeom prst="rect">
            <a:avLst/>
          </a:prstGeom>
        </p:spPr>
        <p:txBody>
          <a:bodyPr wrap="square">
            <a:spAutoFit/>
          </a:bodyPr>
          <a:lstStyle/>
          <a:p>
            <a:pPr lvl="0" algn="just">
              <a:lnSpc>
                <a:spcPct val="107000"/>
              </a:lnSpc>
              <a:spcAft>
                <a:spcPts val="0"/>
              </a:spcAft>
              <a:buSzPts val="1000"/>
              <a:buFont typeface="Arial" panose="020B0604020202020204" pitchFamily="34" charset="0"/>
              <a:buChar char="•"/>
              <a:tabLst>
                <a:tab pos="457200" algn="l"/>
              </a:tabLst>
            </a:pPr>
            <a:r>
              <a:rPr lang="pl-PL" dirty="0"/>
              <a:t>Bardzo ważną zasadą jest to, aby w ogóle nie pozostawiać małego dziecka samego bez opieki, gdyż jak to zazwyczaj bywa- wystarczy ułamek sekundy a nieszczęście już gotowe. Aby uniknąć wielu nieprzyjemnych sytuacji należy dziecko uczyć co jest bezpieczne, a czego w ogóle nie powinno dotykać czy też robić. </a:t>
            </a:r>
          </a:p>
          <a:p>
            <a:pPr lvl="0" algn="just">
              <a:lnSpc>
                <a:spcPct val="107000"/>
              </a:lnSpc>
              <a:spcAft>
                <a:spcPts val="0"/>
              </a:spcAft>
              <a:buSzPts val="1000"/>
              <a:buFont typeface="Arial" panose="020B0604020202020204" pitchFamily="34" charset="0"/>
              <a:buChar char="•"/>
              <a:tabLst>
                <a:tab pos="457200" algn="l"/>
              </a:tabLst>
            </a:pPr>
            <a:endParaRPr lang="pl-PL" sz="2000" dirty="0">
              <a:effectLst/>
              <a:ea typeface="Calibri" panose="020F0502020204030204" pitchFamily="34" charset="0"/>
              <a:cs typeface="Times New Roman" panose="02020603050405020304" pitchFamily="18" charset="0"/>
            </a:endParaRPr>
          </a:p>
        </p:txBody>
      </p:sp>
      <p:sp>
        <p:nvSpPr>
          <p:cNvPr id="5" name="Prostokąt 4">
            <a:extLst>
              <a:ext uri="{FF2B5EF4-FFF2-40B4-BE49-F238E27FC236}">
                <a16:creationId xmlns:a16="http://schemas.microsoft.com/office/drawing/2014/main" id="{6419AA97-015B-4CEE-813A-AD6F3B87293A}"/>
              </a:ext>
            </a:extLst>
          </p:cNvPr>
          <p:cNvSpPr/>
          <p:nvPr/>
        </p:nvSpPr>
        <p:spPr>
          <a:xfrm>
            <a:off x="2604116" y="4891158"/>
            <a:ext cx="6983767" cy="773032"/>
          </a:xfrm>
          <a:prstGeom prst="rect">
            <a:avLst/>
          </a:prstGeom>
        </p:spPr>
        <p:txBody>
          <a:bodyPr wrap="square">
            <a:spAutoFit/>
          </a:bodyPr>
          <a:lstStyle/>
          <a:p>
            <a:pPr algn="just">
              <a:lnSpc>
                <a:spcPct val="107000"/>
              </a:lnSpc>
              <a:spcAft>
                <a:spcPts val="800"/>
              </a:spcAft>
            </a:pPr>
            <a:r>
              <a:rPr lang="pl-PL" b="1" dirty="0">
                <a:latin typeface="Times New Roman" panose="02020603050405020304" pitchFamily="18" charset="0"/>
                <a:ea typeface="Times New Roman" panose="02020603050405020304" pitchFamily="18" charset="0"/>
                <a:cs typeface="Times New Roman" panose="02020603050405020304" pitchFamily="18" charset="0"/>
              </a:rPr>
              <a:t>P A M I Ę T A J !</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pl-PL" b="1" dirty="0">
                <a:latin typeface="Times New Roman" panose="02020603050405020304" pitchFamily="18" charset="0"/>
                <a:ea typeface="Times New Roman" panose="02020603050405020304" pitchFamily="18" charset="0"/>
                <a:cs typeface="Times New Roman" panose="02020603050405020304" pitchFamily="18" charset="0"/>
              </a:rPr>
              <a:t>NIGDY NIE ZOSTAWIAJ MAŁYCH DZIECI BEZ OPIEKI</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7267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5DDB70-F9AD-4943-A978-9C0BBA847E63}"/>
              </a:ext>
            </a:extLst>
          </p:cNvPr>
          <p:cNvSpPr>
            <a:spLocks noGrp="1"/>
          </p:cNvSpPr>
          <p:nvPr>
            <p:ph type="title" idx="4294967295"/>
          </p:nvPr>
        </p:nvSpPr>
        <p:spPr>
          <a:xfrm>
            <a:off x="1295400" y="626227"/>
            <a:ext cx="9601200" cy="611250"/>
          </a:xfrm>
        </p:spPr>
        <p:txBody>
          <a:bodyPr>
            <a:normAutofit fontScale="90000"/>
          </a:bodyPr>
          <a:lstStyle/>
          <a:p>
            <a:r>
              <a:rPr lang="pl-PL" b="1" dirty="0"/>
              <a:t>Przepisy BRD - hulajnogi</a:t>
            </a:r>
            <a:endParaRPr lang="pl-PL" dirty="0"/>
          </a:p>
        </p:txBody>
      </p:sp>
      <p:pic>
        <p:nvPicPr>
          <p:cNvPr id="7" name="Obraz 6">
            <a:extLst>
              <a:ext uri="{FF2B5EF4-FFF2-40B4-BE49-F238E27FC236}">
                <a16:creationId xmlns:a16="http://schemas.microsoft.com/office/drawing/2014/main" id="{F41EB6D9-647B-429F-86F8-9746FC1DB5DB}"/>
              </a:ext>
            </a:extLst>
          </p:cNvPr>
          <p:cNvPicPr>
            <a:picLocks noChangeAspect="1"/>
          </p:cNvPicPr>
          <p:nvPr/>
        </p:nvPicPr>
        <p:blipFill>
          <a:blip r:embed="rId2"/>
          <a:stretch>
            <a:fillRect/>
          </a:stretch>
        </p:blipFill>
        <p:spPr>
          <a:xfrm>
            <a:off x="1221019" y="1330037"/>
            <a:ext cx="9749962" cy="4725091"/>
          </a:xfrm>
          <a:prstGeom prst="rect">
            <a:avLst/>
          </a:prstGeom>
        </p:spPr>
      </p:pic>
    </p:spTree>
    <p:extLst>
      <p:ext uri="{BB962C8B-B14F-4D97-AF65-F5344CB8AC3E}">
        <p14:creationId xmlns:p14="http://schemas.microsoft.com/office/powerpoint/2010/main" val="893650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5DDB70-F9AD-4943-A978-9C0BBA847E63}"/>
              </a:ext>
            </a:extLst>
          </p:cNvPr>
          <p:cNvSpPr>
            <a:spLocks noGrp="1"/>
          </p:cNvSpPr>
          <p:nvPr>
            <p:ph type="title" idx="4294967295"/>
          </p:nvPr>
        </p:nvSpPr>
        <p:spPr>
          <a:xfrm>
            <a:off x="1295400" y="956967"/>
            <a:ext cx="9601200" cy="611250"/>
          </a:xfrm>
        </p:spPr>
        <p:txBody>
          <a:bodyPr>
            <a:normAutofit fontScale="90000"/>
          </a:bodyPr>
          <a:lstStyle/>
          <a:p>
            <a:r>
              <a:rPr lang="pl-PL" b="1" dirty="0"/>
              <a:t>Numery alarmowe</a:t>
            </a:r>
            <a:endParaRPr lang="pl-PL" dirty="0"/>
          </a:p>
        </p:txBody>
      </p:sp>
      <p:sp>
        <p:nvSpPr>
          <p:cNvPr id="4" name="Zawartość — symbol zastępczy 2">
            <a:extLst>
              <a:ext uri="{FF2B5EF4-FFF2-40B4-BE49-F238E27FC236}">
                <a16:creationId xmlns:a16="http://schemas.microsoft.com/office/drawing/2014/main" id="{7B3A461E-8D0E-4571-9C2B-908F46BF5AFB}"/>
              </a:ext>
            </a:extLst>
          </p:cNvPr>
          <p:cNvSpPr txBox="1">
            <a:spLocks/>
          </p:cNvSpPr>
          <p:nvPr/>
        </p:nvSpPr>
        <p:spPr>
          <a:xfrm>
            <a:off x="2072911" y="1899111"/>
            <a:ext cx="3335730" cy="3059777"/>
          </a:xfrm>
          <a:prstGeom prst="roundRect">
            <a:avLst>
              <a:gd name="adj" fmla="val 3725"/>
            </a:avLst>
          </a:prstGeom>
        </p:spPr>
        <p:txBody>
          <a:bodyPr rtlCol="0">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spcBef>
                <a:spcPts val="600"/>
              </a:spcBef>
              <a:buFont typeface="Arial" panose="020B0604020202020204" pitchFamily="34" charset="0"/>
              <a:buChar char="•"/>
            </a:pPr>
            <a:r>
              <a:rPr lang="pl-PL" sz="1800" b="1" dirty="0">
                <a:solidFill>
                  <a:schemeClr val="tx2"/>
                </a:solidFill>
              </a:rPr>
              <a:t>112</a:t>
            </a:r>
            <a:r>
              <a:rPr lang="pl-PL" sz="1800" dirty="0">
                <a:solidFill>
                  <a:schemeClr val="tx2"/>
                </a:solidFill>
              </a:rPr>
              <a:t> - numer alarmowy</a:t>
            </a:r>
          </a:p>
          <a:p>
            <a:pPr algn="just">
              <a:spcBef>
                <a:spcPts val="600"/>
              </a:spcBef>
              <a:buFont typeface="Arial" panose="020B0604020202020204" pitchFamily="34" charset="0"/>
              <a:buChar char="•"/>
            </a:pPr>
            <a:r>
              <a:rPr lang="pl-PL" sz="1800" b="1" dirty="0">
                <a:solidFill>
                  <a:schemeClr val="tx2"/>
                </a:solidFill>
              </a:rPr>
              <a:t>984</a:t>
            </a:r>
            <a:r>
              <a:rPr lang="pl-PL" sz="1800" dirty="0">
                <a:solidFill>
                  <a:schemeClr val="tx2"/>
                </a:solidFill>
              </a:rPr>
              <a:t> - Pogotowie Rzeczne</a:t>
            </a:r>
          </a:p>
          <a:p>
            <a:pPr algn="just">
              <a:spcBef>
                <a:spcPts val="0"/>
              </a:spcBef>
              <a:spcAft>
                <a:spcPts val="0"/>
              </a:spcAft>
              <a:buFont typeface="Arial" panose="020B0604020202020204" pitchFamily="34" charset="0"/>
              <a:buChar char="•"/>
            </a:pPr>
            <a:r>
              <a:rPr lang="pl-PL" sz="1800" b="1" dirty="0">
                <a:solidFill>
                  <a:schemeClr val="tx2"/>
                </a:solidFill>
              </a:rPr>
              <a:t>985</a:t>
            </a:r>
            <a:r>
              <a:rPr lang="pl-PL" sz="1800" dirty="0">
                <a:solidFill>
                  <a:schemeClr val="tx2"/>
                </a:solidFill>
              </a:rPr>
              <a:t> - Ratownictwo Morskie </a:t>
            </a:r>
          </a:p>
          <a:p>
            <a:pPr marL="0" indent="0" algn="just">
              <a:spcBef>
                <a:spcPts val="0"/>
              </a:spcBef>
              <a:spcAft>
                <a:spcPts val="0"/>
              </a:spcAft>
              <a:buNone/>
            </a:pPr>
            <a:r>
              <a:rPr lang="pl-PL" sz="1800" dirty="0">
                <a:solidFill>
                  <a:schemeClr val="tx2"/>
                </a:solidFill>
              </a:rPr>
              <a:t>i Górskie</a:t>
            </a:r>
          </a:p>
          <a:p>
            <a:pPr algn="just">
              <a:spcBef>
                <a:spcPts val="600"/>
              </a:spcBef>
              <a:buFont typeface="Arial" panose="020B0604020202020204" pitchFamily="34" charset="0"/>
              <a:buChar char="•"/>
            </a:pPr>
            <a:r>
              <a:rPr lang="pl-PL" sz="1800" b="1" dirty="0">
                <a:solidFill>
                  <a:schemeClr val="tx2"/>
                </a:solidFill>
              </a:rPr>
              <a:t>993</a:t>
            </a:r>
            <a:r>
              <a:rPr lang="pl-PL" sz="1800" dirty="0">
                <a:solidFill>
                  <a:schemeClr val="tx2"/>
                </a:solidFill>
              </a:rPr>
              <a:t> - Pogotowie Ciepłownicze</a:t>
            </a:r>
          </a:p>
          <a:p>
            <a:pPr algn="just">
              <a:spcBef>
                <a:spcPts val="600"/>
              </a:spcBef>
              <a:buFont typeface="Arial" panose="020B0604020202020204" pitchFamily="34" charset="0"/>
              <a:buChar char="•"/>
            </a:pPr>
            <a:r>
              <a:rPr lang="pl-PL" sz="1800" b="1" dirty="0">
                <a:solidFill>
                  <a:schemeClr val="tx2"/>
                </a:solidFill>
              </a:rPr>
              <a:t>992</a:t>
            </a:r>
            <a:r>
              <a:rPr lang="pl-PL" sz="1800" dirty="0">
                <a:solidFill>
                  <a:schemeClr val="tx2"/>
                </a:solidFill>
              </a:rPr>
              <a:t> - Pogotowie Gazowe</a:t>
            </a:r>
          </a:p>
          <a:p>
            <a:pPr algn="just">
              <a:spcBef>
                <a:spcPts val="600"/>
              </a:spcBef>
              <a:buFont typeface="Arial" panose="020B0604020202020204" pitchFamily="34" charset="0"/>
              <a:buChar char="•"/>
            </a:pPr>
            <a:r>
              <a:rPr lang="pl-PL" sz="1800" b="1" dirty="0">
                <a:solidFill>
                  <a:schemeClr val="tx2"/>
                </a:solidFill>
              </a:rPr>
              <a:t>991</a:t>
            </a:r>
            <a:r>
              <a:rPr lang="pl-PL" sz="1800" dirty="0">
                <a:solidFill>
                  <a:schemeClr val="tx2"/>
                </a:solidFill>
              </a:rPr>
              <a:t>- Pogotowie Energetyczne</a:t>
            </a:r>
          </a:p>
        </p:txBody>
      </p:sp>
      <p:sp>
        <p:nvSpPr>
          <p:cNvPr id="5" name="Zawartość — symbol zastępczy 2">
            <a:extLst>
              <a:ext uri="{FF2B5EF4-FFF2-40B4-BE49-F238E27FC236}">
                <a16:creationId xmlns:a16="http://schemas.microsoft.com/office/drawing/2014/main" id="{528A82B7-27B5-4801-89EE-DE1BB8B14163}"/>
              </a:ext>
            </a:extLst>
          </p:cNvPr>
          <p:cNvSpPr txBox="1">
            <a:spLocks/>
          </p:cNvSpPr>
          <p:nvPr/>
        </p:nvSpPr>
        <p:spPr>
          <a:xfrm>
            <a:off x="6783360" y="1038641"/>
            <a:ext cx="3433067" cy="3793787"/>
          </a:xfrm>
          <a:prstGeom prst="roundRect">
            <a:avLst>
              <a:gd name="adj" fmla="val 3725"/>
            </a:avLst>
          </a:prstGeom>
        </p:spPr>
        <p:txBody>
          <a:bodyPr vert="horz" lIns="91440" tIns="914400" rIns="91440" bIns="45720" rtlCol="0">
            <a:noAutofit/>
          </a:bodyPr>
          <a:lstStyle>
            <a:lvl1pPr marL="0" indent="0" algn="ctr" defTabSz="914400" rtl="0" eaLnBrk="1" latinLnBrk="0" hangingPunct="1">
              <a:lnSpc>
                <a:spcPct val="90000"/>
              </a:lnSpc>
              <a:spcBef>
                <a:spcPts val="1800"/>
              </a:spcBef>
              <a:buSzPct val="80000"/>
              <a:buFont typeface="Wingdings" panose="05000000000000000000" pitchFamily="2" charset="2"/>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1000"/>
              </a:spcBef>
              <a:buSzPct val="80000"/>
              <a:buFont typeface="Wingdings" panose="05000000000000000000" pitchFamily="2" charset="2"/>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800"/>
              </a:spcBef>
              <a:buSzPct val="80000"/>
              <a:buFont typeface="Wingdings" panose="05000000000000000000" pitchFamily="2" charset="2"/>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800"/>
              </a:spcBef>
              <a:buSzPct val="80000"/>
              <a:buFont typeface="Wingdings" panose="05000000000000000000" pitchFamily="2" charset="2"/>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800"/>
              </a:spcBef>
              <a:buSzPct val="80000"/>
              <a:buFont typeface="Wingdings" panose="05000000000000000000" pitchFamily="2" charset="2"/>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800"/>
              </a:spcBef>
              <a:buSzPct val="80000"/>
              <a:buFont typeface="Wingdings" panose="05000000000000000000" pitchFamily="2" charset="2"/>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800"/>
              </a:spcBef>
              <a:buSzPct val="80000"/>
              <a:buFont typeface="Wingdings" panose="05000000000000000000" pitchFamily="2" charset="2"/>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800"/>
              </a:spcBef>
              <a:buSzPct val="80000"/>
              <a:buFont typeface="Wingdings" panose="05000000000000000000" pitchFamily="2" charset="2"/>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800"/>
              </a:spcBef>
              <a:buSzPct val="80000"/>
              <a:buFont typeface="Wingdings" panose="05000000000000000000" pitchFamily="2" charset="2"/>
              <a:buNone/>
              <a:defRPr sz="2000" kern="1200">
                <a:solidFill>
                  <a:schemeClr val="tx1"/>
                </a:solidFill>
                <a:latin typeface="+mn-lt"/>
                <a:ea typeface="+mn-ea"/>
                <a:cs typeface="+mn-cs"/>
              </a:defRPr>
            </a:lvl9pPr>
          </a:lstStyle>
          <a:p>
            <a:pPr marL="285750" indent="-285750" algn="just">
              <a:spcBef>
                <a:spcPts val="0"/>
              </a:spcBef>
              <a:buClr>
                <a:schemeClr val="accent1"/>
              </a:buClr>
              <a:buFont typeface="Arial" panose="020B0604020202020204" pitchFamily="34" charset="0"/>
              <a:buChar char="•"/>
            </a:pPr>
            <a:r>
              <a:rPr lang="pl-PL" sz="1800" b="1" dirty="0">
                <a:solidFill>
                  <a:schemeClr val="tx2"/>
                </a:solidFill>
              </a:rPr>
              <a:t>997</a:t>
            </a:r>
            <a:r>
              <a:rPr lang="pl-PL" sz="1800" dirty="0">
                <a:solidFill>
                  <a:schemeClr val="tx2"/>
                </a:solidFill>
              </a:rPr>
              <a:t> - Policja</a:t>
            </a:r>
          </a:p>
          <a:p>
            <a:pPr marL="285750" indent="-285750" algn="just">
              <a:spcBef>
                <a:spcPts val="0"/>
              </a:spcBef>
              <a:buClr>
                <a:schemeClr val="accent1"/>
              </a:buClr>
              <a:buFont typeface="Arial" panose="020B0604020202020204" pitchFamily="34" charset="0"/>
              <a:buChar char="•"/>
            </a:pPr>
            <a:r>
              <a:rPr lang="pl-PL" sz="1800" b="1" dirty="0">
                <a:solidFill>
                  <a:schemeClr val="tx2"/>
                </a:solidFill>
              </a:rPr>
              <a:t>998</a:t>
            </a:r>
            <a:r>
              <a:rPr lang="pl-PL" sz="1800" dirty="0">
                <a:solidFill>
                  <a:schemeClr val="tx2"/>
                </a:solidFill>
              </a:rPr>
              <a:t> - Straż Pożarna</a:t>
            </a:r>
          </a:p>
          <a:p>
            <a:pPr marL="285750" indent="-285750" algn="just">
              <a:spcBef>
                <a:spcPts val="0"/>
              </a:spcBef>
              <a:buClr>
                <a:schemeClr val="accent1"/>
              </a:buClr>
              <a:buFont typeface="Arial" panose="020B0604020202020204" pitchFamily="34" charset="0"/>
              <a:buChar char="•"/>
            </a:pPr>
            <a:r>
              <a:rPr lang="pl-PL" sz="1800" b="1" dirty="0">
                <a:solidFill>
                  <a:schemeClr val="tx2"/>
                </a:solidFill>
              </a:rPr>
              <a:t>999</a:t>
            </a:r>
            <a:r>
              <a:rPr lang="pl-PL" sz="1800" dirty="0">
                <a:solidFill>
                  <a:schemeClr val="tx2"/>
                </a:solidFill>
              </a:rPr>
              <a:t> - Pogotowie Ratunkowe</a:t>
            </a:r>
          </a:p>
          <a:p>
            <a:pPr marL="285750" indent="-285750" algn="just">
              <a:spcBef>
                <a:spcPts val="0"/>
              </a:spcBef>
              <a:buClr>
                <a:schemeClr val="accent1"/>
              </a:buClr>
              <a:buFont typeface="Arial" panose="020B0604020202020204" pitchFamily="34" charset="0"/>
              <a:buChar char="•"/>
            </a:pPr>
            <a:endParaRPr lang="pl-PL" sz="1800" dirty="0">
              <a:solidFill>
                <a:schemeClr val="tx2"/>
              </a:solidFill>
            </a:endParaRPr>
          </a:p>
          <a:p>
            <a:pPr algn="just">
              <a:spcBef>
                <a:spcPts val="0"/>
              </a:spcBef>
              <a:buClr>
                <a:schemeClr val="accent1"/>
              </a:buClr>
            </a:pPr>
            <a:r>
              <a:rPr lang="pl-PL" sz="1800" dirty="0">
                <a:solidFill>
                  <a:schemeClr val="tx2"/>
                </a:solidFill>
              </a:rPr>
              <a:t>Inne numery alarmowe</a:t>
            </a:r>
          </a:p>
          <a:p>
            <a:pPr marL="285750" indent="-285750" algn="just">
              <a:spcBef>
                <a:spcPts val="0"/>
              </a:spcBef>
              <a:buClr>
                <a:schemeClr val="accent1"/>
              </a:buClr>
              <a:buFont typeface="Arial" panose="020B0604020202020204" pitchFamily="34" charset="0"/>
              <a:buChar char="•"/>
            </a:pPr>
            <a:endParaRPr lang="pl-PL" sz="1800" dirty="0">
              <a:solidFill>
                <a:schemeClr val="tx2"/>
              </a:solidFill>
            </a:endParaRPr>
          </a:p>
          <a:p>
            <a:pPr marL="285750" indent="-285750" algn="just">
              <a:spcBef>
                <a:spcPts val="0"/>
              </a:spcBef>
              <a:buClr>
                <a:schemeClr val="accent1"/>
              </a:buClr>
              <a:buFont typeface="Arial" panose="020B0604020202020204" pitchFamily="34" charset="0"/>
              <a:buChar char="•"/>
            </a:pPr>
            <a:r>
              <a:rPr lang="pl-PL" sz="1800" b="1" dirty="0">
                <a:solidFill>
                  <a:schemeClr val="tx2"/>
                </a:solidFill>
              </a:rPr>
              <a:t>601 100 100 </a:t>
            </a:r>
            <a:r>
              <a:rPr lang="pl-PL" sz="1800" dirty="0">
                <a:solidFill>
                  <a:schemeClr val="tx2"/>
                </a:solidFill>
              </a:rPr>
              <a:t>numer ratunkowy nad wodą (WOPR i MOPR)</a:t>
            </a:r>
          </a:p>
          <a:p>
            <a:pPr marL="285750" indent="-285750" algn="just">
              <a:spcBef>
                <a:spcPts val="0"/>
              </a:spcBef>
              <a:buClr>
                <a:schemeClr val="accent1"/>
              </a:buClr>
              <a:buFont typeface="Arial" panose="020B0604020202020204" pitchFamily="34" charset="0"/>
              <a:buChar char="•"/>
            </a:pPr>
            <a:r>
              <a:rPr lang="pl-PL" sz="1800" b="1" dirty="0">
                <a:solidFill>
                  <a:schemeClr val="tx2"/>
                </a:solidFill>
              </a:rPr>
              <a:t>601 100 300 </a:t>
            </a:r>
            <a:r>
              <a:rPr lang="pl-PL" sz="1800" dirty="0">
                <a:solidFill>
                  <a:schemeClr val="tx2"/>
                </a:solidFill>
              </a:rPr>
              <a:t>numer ratunkowy w górach (GOPR i TOPR)</a:t>
            </a:r>
          </a:p>
        </p:txBody>
      </p:sp>
      <p:pic>
        <p:nvPicPr>
          <p:cNvPr id="6" name="Grafika 5" descr="Słuchawka">
            <a:extLst>
              <a:ext uri="{FF2B5EF4-FFF2-40B4-BE49-F238E27FC236}">
                <a16:creationId xmlns:a16="http://schemas.microsoft.com/office/drawing/2014/main" id="{87C4A0EF-4F73-4F21-B99D-E161DECB8A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10989" y="999547"/>
            <a:ext cx="529787" cy="529787"/>
          </a:xfrm>
          <a:prstGeom prst="rect">
            <a:avLst/>
          </a:prstGeom>
        </p:spPr>
      </p:pic>
    </p:spTree>
    <p:extLst>
      <p:ext uri="{BB962C8B-B14F-4D97-AF65-F5344CB8AC3E}">
        <p14:creationId xmlns:p14="http://schemas.microsoft.com/office/powerpoint/2010/main" val="523593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Obraz 4" descr="Muszla">
            <a:extLst>
              <a:ext uri="{FF2B5EF4-FFF2-40B4-BE49-F238E27FC236}">
                <a16:creationId xmlns:a16="http://schemas.microsoft.com/office/drawing/2014/main" id="{F3D62F01-3570-47E7-BD58-A33F86CA1459}"/>
              </a:ext>
            </a:extLst>
          </p:cNvPr>
          <p:cNvPicPr>
            <a:picLocks noChangeAspect="1"/>
          </p:cNvPicPr>
          <p:nvPr/>
        </p:nvPicPr>
        <p:blipFill rotWithShape="1">
          <a:blip r:embed="rId4" cstate="email">
            <a:alphaModFix amt="35000"/>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l="288" r="1" b="1"/>
          <a:stretch/>
        </p:blipFill>
        <p:spPr>
          <a:xfrm>
            <a:off x="482279" y="487352"/>
            <a:ext cx="11227442" cy="5883296"/>
          </a:xfrm>
          <a:prstGeom prst="rect">
            <a:avLst/>
          </a:prstGeom>
        </p:spPr>
      </p:pic>
      <p:sp>
        <p:nvSpPr>
          <p:cNvPr id="2" name="Tytuł 1">
            <a:extLst>
              <a:ext uri="{FF2B5EF4-FFF2-40B4-BE49-F238E27FC236}">
                <a16:creationId xmlns:a16="http://schemas.microsoft.com/office/drawing/2014/main" id="{FB4F001B-64F9-495D-AEA3-E3764742F8F4}"/>
              </a:ext>
            </a:extLst>
          </p:cNvPr>
          <p:cNvSpPr>
            <a:spLocks noGrp="1"/>
          </p:cNvSpPr>
          <p:nvPr>
            <p:ph type="title"/>
          </p:nvPr>
        </p:nvSpPr>
        <p:spPr>
          <a:xfrm>
            <a:off x="1264226" y="1532167"/>
            <a:ext cx="9663545" cy="2004172"/>
          </a:xfrm>
        </p:spPr>
        <p:txBody>
          <a:bodyPr vert="horz" lIns="91440" tIns="45720" rIns="91440" bIns="45720" rtlCol="0" anchor="b">
            <a:normAutofit/>
          </a:bodyPr>
          <a:lstStyle/>
          <a:p>
            <a:pPr algn="just"/>
            <a:r>
              <a:rPr lang="pl-PL" sz="2000" dirty="0">
                <a:solidFill>
                  <a:schemeClr val="tx1"/>
                </a:solidFill>
              </a:rPr>
              <a:t>W ramach </a:t>
            </a:r>
            <a:r>
              <a:rPr lang="pl-PL" sz="2000" b="1" dirty="0">
                <a:solidFill>
                  <a:schemeClr val="tx1"/>
                </a:solidFill>
              </a:rPr>
              <a:t>V edycji ogólnopolskiej akcji</a:t>
            </a:r>
            <a:r>
              <a:rPr lang="pl-PL" sz="2000" dirty="0">
                <a:solidFill>
                  <a:schemeClr val="tx1"/>
                </a:solidFill>
              </a:rPr>
              <a:t> informacyjno-edukacyjnej pn. </a:t>
            </a:r>
            <a:r>
              <a:rPr lang="pl-PL" sz="2000" b="1" dirty="0">
                <a:solidFill>
                  <a:schemeClr val="tx1"/>
                </a:solidFill>
              </a:rPr>
              <a:t>„Kręci mnie bezpieczeństwo nad wodą” </a:t>
            </a:r>
            <a:r>
              <a:rPr lang="pl-PL" sz="2000" dirty="0">
                <a:solidFill>
                  <a:schemeClr val="tx1"/>
                </a:solidFill>
              </a:rPr>
              <a:t>został ogłoszony </a:t>
            </a:r>
            <a:r>
              <a:rPr lang="pl-PL" sz="2000" b="1" dirty="0">
                <a:solidFill>
                  <a:schemeClr val="tx1"/>
                </a:solidFill>
              </a:rPr>
              <a:t>konkurs plastyczno-filmowy „Artystyczny </a:t>
            </a:r>
            <a:r>
              <a:rPr lang="pl-PL" sz="2000" b="1" dirty="0" err="1">
                <a:solidFill>
                  <a:schemeClr val="tx1"/>
                </a:solidFill>
              </a:rPr>
              <a:t>przeWODNIK</a:t>
            </a:r>
            <a:r>
              <a:rPr lang="pl-PL" sz="2000" b="1" dirty="0">
                <a:solidFill>
                  <a:schemeClr val="tx1"/>
                </a:solidFill>
              </a:rPr>
              <a:t>"</a:t>
            </a:r>
            <a:r>
              <a:rPr lang="pl-PL" sz="2000" dirty="0">
                <a:solidFill>
                  <a:schemeClr val="tx1"/>
                </a:solidFill>
              </a:rPr>
              <a:t>, którego tematem jest zobrazowanie bezpiecznego sposobu zachowania osób przebywających w wodzie lub nad wodą, promocja zdrowego i aktywnego trybu życia oraz popularyzacja wśród dzieci i młodzieży wiedzy na temat bezpiecznych </a:t>
            </a:r>
            <a:r>
              <a:rPr lang="pl-PL" sz="2000" dirty="0" err="1">
                <a:solidFill>
                  <a:schemeClr val="tx1"/>
                </a:solidFill>
              </a:rPr>
              <a:t>zachowań</a:t>
            </a:r>
            <a:r>
              <a:rPr lang="pl-PL" sz="2000" dirty="0">
                <a:solidFill>
                  <a:schemeClr val="tx1"/>
                </a:solidFill>
              </a:rPr>
              <a:t> w wodzie i nad wodą.</a:t>
            </a:r>
            <a:endParaRPr lang="pl-PL" sz="1600" dirty="0">
              <a:solidFill>
                <a:schemeClr val="tx1"/>
              </a:solidFill>
            </a:endParaRPr>
          </a:p>
        </p:txBody>
      </p:sp>
      <p:sp>
        <p:nvSpPr>
          <p:cNvPr id="23" name="Tytuł 3">
            <a:extLst>
              <a:ext uri="{FF2B5EF4-FFF2-40B4-BE49-F238E27FC236}">
                <a16:creationId xmlns:a16="http://schemas.microsoft.com/office/drawing/2014/main" id="{EAF43378-87A6-4CBB-A536-F5DC2284595E}"/>
              </a:ext>
            </a:extLst>
          </p:cNvPr>
          <p:cNvSpPr txBox="1">
            <a:spLocks/>
          </p:cNvSpPr>
          <p:nvPr/>
        </p:nvSpPr>
        <p:spPr>
          <a:xfrm>
            <a:off x="3289769" y="742416"/>
            <a:ext cx="5612460" cy="521208"/>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3200" b="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l-PL" b="1" dirty="0">
                <a:solidFill>
                  <a:schemeClr val="tx1"/>
                </a:solidFill>
              </a:rPr>
              <a:t>Artystyczny Przewodnik</a:t>
            </a:r>
          </a:p>
        </p:txBody>
      </p:sp>
      <p:pic>
        <p:nvPicPr>
          <p:cNvPr id="24" name="chart">
            <a:extLst>
              <a:ext uri="{FF2B5EF4-FFF2-40B4-BE49-F238E27FC236}">
                <a16:creationId xmlns:a16="http://schemas.microsoft.com/office/drawing/2014/main" id="{2E9C2CA5-BE2A-4C1C-9A95-1E81F8FFC5EB}"/>
              </a:ext>
            </a:extLst>
          </p:cNvPr>
          <p:cNvPicPr>
            <a:picLocks noChangeAspect="1"/>
          </p:cNvPicPr>
          <p:nvPr/>
        </p:nvPicPr>
        <p:blipFill rotWithShape="1">
          <a:blip r:embed="rId6">
            <a:extLst/>
          </a:blip>
          <a:srcRect l="15241" r="7152"/>
          <a:stretch/>
        </p:blipFill>
        <p:spPr>
          <a:xfrm>
            <a:off x="683940" y="3536339"/>
            <a:ext cx="2605829" cy="2382539"/>
          </a:xfrm>
          <a:prstGeom prst="rect">
            <a:avLst/>
          </a:prstGeom>
          <a:ln>
            <a:noFill/>
          </a:ln>
          <a:effectLst>
            <a:softEdge rad="112500"/>
          </a:effectLst>
        </p:spPr>
      </p:pic>
      <p:pic>
        <p:nvPicPr>
          <p:cNvPr id="25" name="Picture 4" descr="Policja.pl">
            <a:extLst>
              <a:ext uri="{FF2B5EF4-FFF2-40B4-BE49-F238E27FC236}">
                <a16:creationId xmlns:a16="http://schemas.microsoft.com/office/drawing/2014/main" id="{32BEE1D9-A1E1-42F8-8E45-24397C8E953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1509" r="17294"/>
          <a:stretch/>
        </p:blipFill>
        <p:spPr bwMode="auto">
          <a:xfrm>
            <a:off x="4383759" y="4360068"/>
            <a:ext cx="5577364" cy="153443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Łącznik prosty 6">
            <a:extLst>
              <a:ext uri="{FF2B5EF4-FFF2-40B4-BE49-F238E27FC236}">
                <a16:creationId xmlns:a16="http://schemas.microsoft.com/office/drawing/2014/main" id="{E50446A2-E9F6-414C-B6D4-AF1F3FA1F9DC}"/>
              </a:ext>
            </a:extLst>
          </p:cNvPr>
          <p:cNvCxnSpPr/>
          <p:nvPr/>
        </p:nvCxnSpPr>
        <p:spPr>
          <a:xfrm>
            <a:off x="1828800" y="1527243"/>
            <a:ext cx="813232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2934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C7DE69-9246-4C6D-B903-F8ACF4C0E855}"/>
              </a:ext>
            </a:extLst>
          </p:cNvPr>
          <p:cNvSpPr>
            <a:spLocks noGrp="1"/>
          </p:cNvSpPr>
          <p:nvPr>
            <p:ph type="title"/>
          </p:nvPr>
        </p:nvSpPr>
        <p:spPr>
          <a:xfrm>
            <a:off x="1295402" y="802130"/>
            <a:ext cx="9601196" cy="1303867"/>
          </a:xfrm>
        </p:spPr>
        <p:txBody>
          <a:bodyPr rtlCol="0">
            <a:normAutofit/>
          </a:bodyPr>
          <a:lstStyle/>
          <a:p>
            <a:pPr rtl="0"/>
            <a:r>
              <a:rPr lang="pl-PL" sz="5400" dirty="0">
                <a:solidFill>
                  <a:schemeClr val="tx1"/>
                </a:solidFill>
              </a:rPr>
              <a:t>Bezpieczeństwo</a:t>
            </a:r>
          </a:p>
        </p:txBody>
      </p:sp>
      <p:graphicFrame>
        <p:nvGraphicFramePr>
          <p:cNvPr id="24" name="Zawartość — symbol zastępczy 8" descr="Inteligentne ikony">
            <a:extLst>
              <a:ext uri="{FF2B5EF4-FFF2-40B4-BE49-F238E27FC236}">
                <a16:creationId xmlns:a16="http://schemas.microsoft.com/office/drawing/2014/main" id="{AF65593E-D01F-46FF-BA88-B366A26F2379}"/>
              </a:ext>
            </a:extLst>
          </p:cNvPr>
          <p:cNvGraphicFramePr>
            <a:graphicFrameLocks noGrp="1"/>
          </p:cNvGraphicFramePr>
          <p:nvPr>
            <p:ph idx="1"/>
            <p:extLst>
              <p:ext uri="{D42A27DB-BD31-4B8C-83A1-F6EECF244321}">
                <p14:modId xmlns:p14="http://schemas.microsoft.com/office/powerpoint/2010/main" val="1727968098"/>
              </p:ext>
            </p:extLst>
          </p:nvPr>
        </p:nvGraphicFramePr>
        <p:xfrm>
          <a:off x="934551" y="2406208"/>
          <a:ext cx="10131425" cy="3649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649835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Obraz 4" descr="Muszla">
            <a:extLst>
              <a:ext uri="{FF2B5EF4-FFF2-40B4-BE49-F238E27FC236}">
                <a16:creationId xmlns:a16="http://schemas.microsoft.com/office/drawing/2014/main" id="{F3D62F01-3570-47E7-BD58-A33F86CA1459}"/>
              </a:ext>
            </a:extLst>
          </p:cNvPr>
          <p:cNvPicPr>
            <a:picLocks noChangeAspect="1"/>
          </p:cNvPicPr>
          <p:nvPr/>
        </p:nvPicPr>
        <p:blipFill rotWithShape="1">
          <a:blip r:embed="rId4" cstate="email">
            <a:alphaModFix amt="35000"/>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l="288" r="1" b="1"/>
          <a:stretch/>
        </p:blipFill>
        <p:spPr>
          <a:xfrm>
            <a:off x="482279" y="487352"/>
            <a:ext cx="11227442" cy="5883296"/>
          </a:xfrm>
          <a:prstGeom prst="rect">
            <a:avLst/>
          </a:prstGeom>
        </p:spPr>
      </p:pic>
      <p:sp>
        <p:nvSpPr>
          <p:cNvPr id="2" name="Tytuł 1">
            <a:extLst>
              <a:ext uri="{FF2B5EF4-FFF2-40B4-BE49-F238E27FC236}">
                <a16:creationId xmlns:a16="http://schemas.microsoft.com/office/drawing/2014/main" id="{FB4F001B-64F9-495D-AEA3-E3764742F8F4}"/>
              </a:ext>
            </a:extLst>
          </p:cNvPr>
          <p:cNvSpPr>
            <a:spLocks noGrp="1"/>
          </p:cNvSpPr>
          <p:nvPr>
            <p:ph type="title"/>
          </p:nvPr>
        </p:nvSpPr>
        <p:spPr>
          <a:xfrm>
            <a:off x="1264226" y="1518688"/>
            <a:ext cx="9663545" cy="4230359"/>
          </a:xfrm>
        </p:spPr>
        <p:txBody>
          <a:bodyPr vert="horz" lIns="91440" tIns="45720" rIns="91440" bIns="45720" rtlCol="0" anchor="b">
            <a:normAutofit/>
          </a:bodyPr>
          <a:lstStyle/>
          <a:p>
            <a:pPr>
              <a:spcBef>
                <a:spcPts val="0"/>
              </a:spcBef>
            </a:pPr>
            <a:r>
              <a:rPr lang="pl-PL" sz="2000" dirty="0">
                <a:solidFill>
                  <a:schemeClr val="tx1"/>
                </a:solidFill>
              </a:rPr>
              <a:t>W konkursie mogą wziąć udział osoby lub zespoły do 3 osób </a:t>
            </a:r>
            <a:r>
              <a:rPr lang="pl-PL" sz="2000" b="1" dirty="0">
                <a:solidFill>
                  <a:schemeClr val="tx1"/>
                </a:solidFill>
              </a:rPr>
              <a:t>w wieku od 5 do 18 lat</a:t>
            </a:r>
            <a:r>
              <a:rPr lang="pl-PL" sz="2000" dirty="0">
                <a:solidFill>
                  <a:schemeClr val="tx1"/>
                </a:solidFill>
              </a:rPr>
              <a:t>. </a:t>
            </a:r>
            <a:br>
              <a:rPr lang="pl-PL" sz="2000" dirty="0">
                <a:solidFill>
                  <a:schemeClr val="tx1"/>
                </a:solidFill>
              </a:rPr>
            </a:br>
            <a:r>
              <a:rPr lang="pl-PL" sz="2000" dirty="0">
                <a:solidFill>
                  <a:schemeClr val="tx1"/>
                </a:solidFill>
              </a:rPr>
              <a:t>Warunkiem uczestnictwa w konkursie jest </a:t>
            </a:r>
            <a:r>
              <a:rPr lang="pl-PL" sz="2000" b="1" dirty="0">
                <a:solidFill>
                  <a:schemeClr val="tx1"/>
                </a:solidFill>
              </a:rPr>
              <a:t>nadesłanie do 10 września  2021 </a:t>
            </a:r>
            <a:r>
              <a:rPr lang="pl-PL" sz="2000" dirty="0">
                <a:solidFill>
                  <a:schemeClr val="tx1"/>
                </a:solidFill>
              </a:rPr>
              <a:t>r., wykonanego indywidualnie lub zespołowo, rysunku, plakatu lub spotu filmowego w dwóch kategoriach wiekowych:</a:t>
            </a:r>
            <a:br>
              <a:rPr lang="pl-PL" sz="2000" dirty="0">
                <a:solidFill>
                  <a:schemeClr val="tx1"/>
                </a:solidFill>
              </a:rPr>
            </a:br>
            <a:br>
              <a:rPr lang="pl-PL" sz="2000" dirty="0">
                <a:solidFill>
                  <a:schemeClr val="tx1"/>
                </a:solidFill>
              </a:rPr>
            </a:br>
            <a:r>
              <a:rPr lang="pl-PL" sz="2000" b="1" dirty="0">
                <a:solidFill>
                  <a:schemeClr val="tx1"/>
                </a:solidFill>
              </a:rPr>
              <a:t>kat. I - wiek: 5-11 lat,</a:t>
            </a:r>
            <a:br>
              <a:rPr lang="pl-PL" sz="2000" b="1" dirty="0">
                <a:solidFill>
                  <a:schemeClr val="tx1"/>
                </a:solidFill>
              </a:rPr>
            </a:br>
            <a:r>
              <a:rPr lang="pl-PL" sz="2000" b="1" dirty="0">
                <a:solidFill>
                  <a:schemeClr val="tx1"/>
                </a:solidFill>
              </a:rPr>
              <a:t>kat. II - wiek: 12-18 lat.</a:t>
            </a:r>
            <a:br>
              <a:rPr lang="pl-PL" sz="2000" b="1" dirty="0">
                <a:solidFill>
                  <a:schemeClr val="tx1"/>
                </a:solidFill>
              </a:rPr>
            </a:br>
            <a:br>
              <a:rPr lang="pl-PL" sz="2000" dirty="0">
                <a:solidFill>
                  <a:schemeClr val="tx1"/>
                </a:solidFill>
              </a:rPr>
            </a:br>
            <a:r>
              <a:rPr lang="pl-PL" sz="2000" dirty="0">
                <a:solidFill>
                  <a:schemeClr val="tx1"/>
                </a:solidFill>
              </a:rPr>
              <a:t>Prace plastyczne mogą być wykonane dowolną techniką rysunkową, malarską lub fotograficzną pozwalającą na utrwalenie obrazu na arkuszu o formacie A3. Natomiast spot filmowy trwający maksymalnie do 60 sekund, powinien być wykonany techniką cyfrową przy użyciu kamery wideo, aparatu fotograficznego, telefonu komórkowego itp., oraz zapisany na płycie DVD, pendrive lub innym bezzwrotnym nośniku.</a:t>
            </a:r>
          </a:p>
        </p:txBody>
      </p:sp>
      <p:sp>
        <p:nvSpPr>
          <p:cNvPr id="23" name="Tytuł 3">
            <a:extLst>
              <a:ext uri="{FF2B5EF4-FFF2-40B4-BE49-F238E27FC236}">
                <a16:creationId xmlns:a16="http://schemas.microsoft.com/office/drawing/2014/main" id="{EAF43378-87A6-4CBB-A536-F5DC2284595E}"/>
              </a:ext>
            </a:extLst>
          </p:cNvPr>
          <p:cNvSpPr txBox="1">
            <a:spLocks/>
          </p:cNvSpPr>
          <p:nvPr/>
        </p:nvSpPr>
        <p:spPr>
          <a:xfrm>
            <a:off x="3289769" y="742416"/>
            <a:ext cx="5612460" cy="521208"/>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3200" b="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l-PL" b="1" dirty="0">
                <a:solidFill>
                  <a:schemeClr val="tx1"/>
                </a:solidFill>
              </a:rPr>
              <a:t>Artystyczny Przewodnik</a:t>
            </a:r>
          </a:p>
        </p:txBody>
      </p:sp>
      <p:cxnSp>
        <p:nvCxnSpPr>
          <p:cNvPr id="6" name="Łącznik prosty 5">
            <a:extLst>
              <a:ext uri="{FF2B5EF4-FFF2-40B4-BE49-F238E27FC236}">
                <a16:creationId xmlns:a16="http://schemas.microsoft.com/office/drawing/2014/main" id="{A3916521-5EBB-408B-AF45-5FB49840F98F}"/>
              </a:ext>
            </a:extLst>
          </p:cNvPr>
          <p:cNvCxnSpPr/>
          <p:nvPr/>
        </p:nvCxnSpPr>
        <p:spPr>
          <a:xfrm>
            <a:off x="1955259" y="1528416"/>
            <a:ext cx="813232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1774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Obraz 4" descr="Muszla">
            <a:extLst>
              <a:ext uri="{FF2B5EF4-FFF2-40B4-BE49-F238E27FC236}">
                <a16:creationId xmlns:a16="http://schemas.microsoft.com/office/drawing/2014/main" id="{F3D62F01-3570-47E7-BD58-A33F86CA1459}"/>
              </a:ext>
            </a:extLst>
          </p:cNvPr>
          <p:cNvPicPr>
            <a:picLocks noChangeAspect="1"/>
          </p:cNvPicPr>
          <p:nvPr/>
        </p:nvPicPr>
        <p:blipFill rotWithShape="1">
          <a:blip r:embed="rId4" cstate="email">
            <a:alphaModFix amt="35000"/>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l="288" r="1" b="1"/>
          <a:stretch/>
        </p:blipFill>
        <p:spPr>
          <a:xfrm>
            <a:off x="482279" y="487352"/>
            <a:ext cx="11227442" cy="5883296"/>
          </a:xfrm>
          <a:prstGeom prst="rect">
            <a:avLst/>
          </a:prstGeom>
        </p:spPr>
      </p:pic>
      <p:sp>
        <p:nvSpPr>
          <p:cNvPr id="2" name="Tytuł 1">
            <a:extLst>
              <a:ext uri="{FF2B5EF4-FFF2-40B4-BE49-F238E27FC236}">
                <a16:creationId xmlns:a16="http://schemas.microsoft.com/office/drawing/2014/main" id="{FB4F001B-64F9-495D-AEA3-E3764742F8F4}"/>
              </a:ext>
            </a:extLst>
          </p:cNvPr>
          <p:cNvSpPr>
            <a:spLocks noGrp="1"/>
          </p:cNvSpPr>
          <p:nvPr>
            <p:ph type="title"/>
          </p:nvPr>
        </p:nvSpPr>
        <p:spPr>
          <a:xfrm>
            <a:off x="1264226" y="1449531"/>
            <a:ext cx="9663545" cy="4552435"/>
          </a:xfrm>
        </p:spPr>
        <p:txBody>
          <a:bodyPr vert="horz" lIns="91440" tIns="45720" rIns="91440" bIns="45720" rtlCol="0" anchor="b">
            <a:normAutofit/>
          </a:bodyPr>
          <a:lstStyle/>
          <a:p>
            <a:pPr>
              <a:spcBef>
                <a:spcPts val="1200"/>
              </a:spcBef>
              <a:spcAft>
                <a:spcPts val="600"/>
              </a:spcAft>
            </a:pPr>
            <a:r>
              <a:rPr lang="pl-PL" sz="2000" dirty="0"/>
              <a:t>Praca plastyczna lub spot filmowy wraz z wypełnioną i podpisaną przez opiekuna zespołu kartą zgłoszenia powinny zostać przesłane na adres:</a:t>
            </a:r>
            <a:br>
              <a:rPr lang="pl-PL" sz="2000" dirty="0"/>
            </a:br>
            <a:br>
              <a:rPr lang="pl-PL" sz="2000" dirty="0"/>
            </a:br>
            <a:r>
              <a:rPr lang="pl-PL" sz="2000" b="1" dirty="0"/>
              <a:t>Komenda Główna Policji - Biuro Prewencji,</a:t>
            </a:r>
            <a:br>
              <a:rPr lang="pl-PL" sz="2000" b="1" dirty="0"/>
            </a:br>
            <a:r>
              <a:rPr lang="pl-PL" sz="2000" b="1" dirty="0"/>
              <a:t>ul. Puławska 148/150, </a:t>
            </a:r>
            <a:br>
              <a:rPr lang="pl-PL" sz="2000" b="1" dirty="0"/>
            </a:br>
            <a:r>
              <a:rPr lang="pl-PL" sz="2000" b="1" dirty="0"/>
              <a:t>02-624 Warszawa</a:t>
            </a:r>
            <a:br>
              <a:rPr lang="pl-PL" sz="2000" b="1" dirty="0"/>
            </a:br>
            <a:r>
              <a:rPr lang="pl-PL" sz="2000" dirty="0"/>
              <a:t>z dopiskiem „Artystyczny </a:t>
            </a:r>
            <a:r>
              <a:rPr lang="pl-PL" sz="2000" dirty="0" err="1"/>
              <a:t>przeWODNIK</a:t>
            </a:r>
            <a:r>
              <a:rPr lang="pl-PL" sz="2000" dirty="0"/>
              <a:t>”.</a:t>
            </a:r>
            <a:br>
              <a:rPr lang="pl-PL" sz="2000" dirty="0"/>
            </a:br>
            <a:br>
              <a:rPr lang="pl-PL" sz="2000" dirty="0"/>
            </a:br>
            <a:r>
              <a:rPr lang="pl-PL" sz="2000" b="1" dirty="0"/>
              <a:t>Rozstrzygnięcie</a:t>
            </a:r>
            <a:r>
              <a:rPr lang="pl-PL" sz="2000" dirty="0"/>
              <a:t> konkursu nastąpi najpóźniej </a:t>
            </a:r>
            <a:r>
              <a:rPr lang="pl-PL" sz="2000" b="1" dirty="0"/>
              <a:t>do dnia 16 października 2021 </a:t>
            </a:r>
            <a:r>
              <a:rPr lang="pl-PL" sz="2000" dirty="0"/>
              <a:t>r., jednakże Organizator zastrzega sobie prawo do wydłużenia terminu trwania Konkursu i jego rozstrzygnięcia.</a:t>
            </a:r>
            <a:br>
              <a:rPr lang="pl-PL" sz="2000" dirty="0"/>
            </a:br>
            <a:r>
              <a:rPr lang="pl-PL" sz="2000" dirty="0"/>
              <a:t>Zwycięzcy oraz osoby wyróżnione otrzymają nagrody rzeczowe.</a:t>
            </a:r>
            <a:br>
              <a:rPr lang="pl-PL" sz="2000" dirty="0"/>
            </a:br>
            <a:r>
              <a:rPr lang="pl-PL" sz="2000" b="1" dirty="0"/>
              <a:t>Dodatkowe informacje </a:t>
            </a:r>
            <a:r>
              <a:rPr lang="pl-PL" sz="2000" dirty="0"/>
              <a:t>o konkursie można uzyskać pod adresem e-mailowym:</a:t>
            </a:r>
            <a:r>
              <a:rPr lang="pl-PL" sz="2000" b="1" dirty="0"/>
              <a:t> wps.bprew@policja.gov.pl.</a:t>
            </a:r>
          </a:p>
        </p:txBody>
      </p:sp>
      <p:sp>
        <p:nvSpPr>
          <p:cNvPr id="23" name="Tytuł 3">
            <a:extLst>
              <a:ext uri="{FF2B5EF4-FFF2-40B4-BE49-F238E27FC236}">
                <a16:creationId xmlns:a16="http://schemas.microsoft.com/office/drawing/2014/main" id="{EAF43378-87A6-4CBB-A536-F5DC2284595E}"/>
              </a:ext>
            </a:extLst>
          </p:cNvPr>
          <p:cNvSpPr txBox="1">
            <a:spLocks/>
          </p:cNvSpPr>
          <p:nvPr/>
        </p:nvSpPr>
        <p:spPr>
          <a:xfrm>
            <a:off x="3289768" y="820245"/>
            <a:ext cx="5612460" cy="521208"/>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3200" b="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l-PL" b="1" dirty="0">
                <a:solidFill>
                  <a:schemeClr val="tx1"/>
                </a:solidFill>
              </a:rPr>
              <a:t>Artystyczny Przewodnik</a:t>
            </a:r>
          </a:p>
        </p:txBody>
      </p:sp>
      <p:cxnSp>
        <p:nvCxnSpPr>
          <p:cNvPr id="4" name="Łącznik prosty 3">
            <a:extLst>
              <a:ext uri="{FF2B5EF4-FFF2-40B4-BE49-F238E27FC236}">
                <a16:creationId xmlns:a16="http://schemas.microsoft.com/office/drawing/2014/main" id="{FD365255-7696-48B5-BC03-D87A3388B169}"/>
              </a:ext>
            </a:extLst>
          </p:cNvPr>
          <p:cNvCxnSpPr/>
          <p:nvPr/>
        </p:nvCxnSpPr>
        <p:spPr>
          <a:xfrm>
            <a:off x="1828800" y="1527243"/>
            <a:ext cx="813232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420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C7DE69-9246-4C6D-B903-F8ACF4C0E855}"/>
              </a:ext>
            </a:extLst>
          </p:cNvPr>
          <p:cNvSpPr>
            <a:spLocks noGrp="1"/>
          </p:cNvSpPr>
          <p:nvPr>
            <p:ph type="title"/>
          </p:nvPr>
        </p:nvSpPr>
        <p:spPr>
          <a:xfrm>
            <a:off x="2015069" y="1752606"/>
            <a:ext cx="8158688" cy="1259343"/>
          </a:xfrm>
        </p:spPr>
        <p:txBody>
          <a:bodyPr rtlCol="0">
            <a:normAutofit/>
          </a:bodyPr>
          <a:lstStyle/>
          <a:p>
            <a:pPr rtl="0"/>
            <a:r>
              <a:rPr lang="pl-PL" dirty="0">
                <a:solidFill>
                  <a:srgbClr val="0070C0"/>
                </a:solidFill>
                <a:effectLst>
                  <a:outerShdw blurRad="38100" dist="38100" dir="2700000" algn="tl">
                    <a:srgbClr val="000000">
                      <a:alpha val="43137"/>
                    </a:srgbClr>
                  </a:outerShdw>
                </a:effectLst>
              </a:rPr>
              <a:t>Udanych i bezpiecznych Wakacji</a:t>
            </a:r>
          </a:p>
        </p:txBody>
      </p:sp>
      <p:sp>
        <p:nvSpPr>
          <p:cNvPr id="3" name="Symbol zastępczy tekstu 2">
            <a:extLst>
              <a:ext uri="{FF2B5EF4-FFF2-40B4-BE49-F238E27FC236}">
                <a16:creationId xmlns:a16="http://schemas.microsoft.com/office/drawing/2014/main" id="{2F1842B4-36B2-46ED-98D1-10595103B33A}"/>
              </a:ext>
            </a:extLst>
          </p:cNvPr>
          <p:cNvSpPr>
            <a:spLocks noGrp="1"/>
          </p:cNvSpPr>
          <p:nvPr>
            <p:ph type="body" idx="1"/>
          </p:nvPr>
        </p:nvSpPr>
        <p:spPr/>
        <p:txBody>
          <a:bodyPr/>
          <a:lstStyle/>
          <a:p>
            <a:r>
              <a:rPr lang="pl-PL" b="1" dirty="0">
                <a:effectLst>
                  <a:outerShdw blurRad="38100" dist="38100" dir="2700000" algn="tl">
                    <a:srgbClr val="000000">
                      <a:alpha val="43137"/>
                    </a:srgbClr>
                  </a:outerShdw>
                </a:effectLst>
              </a:rPr>
              <a:t>Komenda Powiatowa Policji w Działdowie</a:t>
            </a:r>
          </a:p>
        </p:txBody>
      </p:sp>
    </p:spTree>
    <p:extLst>
      <p:ext uri="{BB962C8B-B14F-4D97-AF65-F5344CB8AC3E}">
        <p14:creationId xmlns:p14="http://schemas.microsoft.com/office/powerpoint/2010/main" val="4267277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935D3E-4882-4CDC-9611-8F24349C7EA9}"/>
              </a:ext>
            </a:extLst>
          </p:cNvPr>
          <p:cNvSpPr>
            <a:spLocks noGrp="1"/>
          </p:cNvSpPr>
          <p:nvPr>
            <p:ph type="title"/>
          </p:nvPr>
        </p:nvSpPr>
        <p:spPr>
          <a:xfrm>
            <a:off x="1295402" y="534661"/>
            <a:ext cx="9601196" cy="943944"/>
          </a:xfrm>
          <a:blipFill dpi="0" rotWithShape="1">
            <a:blip r:embed="rId2">
              <a:alphaModFix amt="60000"/>
              <a:extLst>
                <a:ext uri="{BEBA8EAE-BF5A-486C-A8C5-ECC9F3942E4B}">
                  <a14:imgProps xmlns:a14="http://schemas.microsoft.com/office/drawing/2010/main">
                    <a14:imgLayer r:embed="rId3">
                      <a14:imgEffect>
                        <a14:artisticCutout/>
                      </a14:imgEffect>
                    </a14:imgLayer>
                  </a14:imgProps>
                </a:ext>
              </a:extLst>
            </a:blip>
            <a:srcRect/>
            <a:tile tx="0" ty="0" sx="100000" sy="100000" flip="none" algn="tl"/>
          </a:blipFill>
        </p:spPr>
        <p:txBody>
          <a:bodyPr>
            <a:normAutofit/>
          </a:bodyPr>
          <a:lstStyle/>
          <a:p>
            <a:r>
              <a:rPr lang="pl-PL" b="1" dirty="0">
                <a:solidFill>
                  <a:schemeClr val="tx1"/>
                </a:solidFill>
              </a:rPr>
              <a:t>Przed wyjazdem</a:t>
            </a:r>
            <a:endParaRPr lang="pl-PL" dirty="0">
              <a:solidFill>
                <a:schemeClr val="tx1"/>
              </a:solidFill>
            </a:endParaRPr>
          </a:p>
        </p:txBody>
      </p:sp>
      <p:sp>
        <p:nvSpPr>
          <p:cNvPr id="3" name="Prostokąt 2">
            <a:extLst>
              <a:ext uri="{FF2B5EF4-FFF2-40B4-BE49-F238E27FC236}">
                <a16:creationId xmlns:a16="http://schemas.microsoft.com/office/drawing/2014/main" id="{758A5228-83EE-4AD8-8C13-13AE87FB3B1A}"/>
              </a:ext>
            </a:extLst>
          </p:cNvPr>
          <p:cNvSpPr/>
          <p:nvPr/>
        </p:nvSpPr>
        <p:spPr>
          <a:xfrm>
            <a:off x="1295402" y="1677543"/>
            <a:ext cx="9601196" cy="4692503"/>
          </a:xfrm>
          <a:prstGeom prst="rect">
            <a:avLst/>
          </a:prstGeom>
          <a:blipFill dpi="0" rotWithShape="1">
            <a:blip r:embed="rId2">
              <a:alphaModFix amt="70000"/>
              <a:extLst>
                <a:ext uri="{BEBA8EAE-BF5A-486C-A8C5-ECC9F3942E4B}">
                  <a14:imgProps xmlns:a14="http://schemas.microsoft.com/office/drawing/2010/main">
                    <a14:imgLayer r:embed="rId3">
                      <a14:imgEffect>
                        <a14:artisticCutout/>
                      </a14:imgEffect>
                    </a14:imgLayer>
                  </a14:imgProps>
                </a:ext>
              </a:extLst>
            </a:blip>
            <a:srcRect/>
            <a:tile tx="0" ty="0" sx="100000" sy="100000" flip="none" algn="tl"/>
          </a:blipFill>
        </p:spPr>
        <p:txBody>
          <a:bodyPr wrap="square">
            <a:spAutoFit/>
          </a:bodyPr>
          <a:lstStyle/>
          <a:p>
            <a:pPr marL="342900" lvl="0" indent="-342900" algn="just">
              <a:lnSpc>
                <a:spcPct val="107000"/>
              </a:lnSpc>
              <a:spcAft>
                <a:spcPts val="0"/>
              </a:spcAft>
              <a:buClr>
                <a:schemeClr val="accent1"/>
              </a:buClr>
              <a:buSzPts val="1000"/>
              <a:buFont typeface="Symbol" panose="05050102010706020507" pitchFamily="18" charset="2"/>
              <a:buChar char=""/>
              <a:tabLst>
                <a:tab pos="457200" algn="l"/>
              </a:tabLst>
            </a:pPr>
            <a:r>
              <a:rPr lang="pl-PL" sz="2000" dirty="0">
                <a:ea typeface="Times New Roman" panose="02020603050405020304" pitchFamily="18" charset="0"/>
                <a:cs typeface="Times New Roman" panose="02020603050405020304" pitchFamily="18" charset="0"/>
              </a:rPr>
              <a:t>Przed wyjazdem pomyślmy o właściwym zabezpieczeniu mieszkania lub domu. </a:t>
            </a:r>
          </a:p>
          <a:p>
            <a:pPr marL="342900" lvl="0" indent="-342900" algn="just">
              <a:lnSpc>
                <a:spcPct val="107000"/>
              </a:lnSpc>
              <a:spcAft>
                <a:spcPts val="0"/>
              </a:spcAft>
              <a:buClr>
                <a:schemeClr val="accent1"/>
              </a:buClr>
              <a:buSzPts val="1000"/>
              <a:buFont typeface="Symbol" panose="05050102010706020507" pitchFamily="18" charset="2"/>
              <a:buChar char=""/>
              <a:tabLst>
                <a:tab pos="457200" algn="l"/>
              </a:tabLst>
            </a:pPr>
            <a:r>
              <a:rPr lang="pl-PL" sz="2000" dirty="0">
                <a:ea typeface="Times New Roman" panose="02020603050405020304" pitchFamily="18" charset="0"/>
                <a:cs typeface="Times New Roman" panose="02020603050405020304" pitchFamily="18" charset="0"/>
              </a:rPr>
              <a:t>Sprawdźmy czy wszystkie drzwi i okna (również piwniczne i dachowe) zostały zamknięte. </a:t>
            </a:r>
          </a:p>
          <a:p>
            <a:pPr marL="342900" lvl="0" indent="-342900" algn="just">
              <a:lnSpc>
                <a:spcPct val="107000"/>
              </a:lnSpc>
              <a:spcAft>
                <a:spcPts val="0"/>
              </a:spcAft>
              <a:buClr>
                <a:schemeClr val="accent1"/>
              </a:buClr>
              <a:buSzPts val="1000"/>
              <a:buFont typeface="Symbol" panose="05050102010706020507" pitchFamily="18" charset="2"/>
              <a:buChar char=""/>
              <a:tabLst>
                <a:tab pos="457200" algn="l"/>
              </a:tabLst>
            </a:pPr>
            <a:r>
              <a:rPr lang="pl-PL" sz="2000" dirty="0">
                <a:ea typeface="Times New Roman" panose="02020603050405020304" pitchFamily="18" charset="0"/>
                <a:cs typeface="Times New Roman" panose="02020603050405020304" pitchFamily="18" charset="0"/>
              </a:rPr>
              <a:t>Pamiętajmy także o zabezpieczeniu garażu i pomieszczeń gospodarczych oraz zakręceniu zaworów z wodą i gazem. </a:t>
            </a:r>
          </a:p>
          <a:p>
            <a:pPr marL="342900" lvl="0" indent="-342900" algn="just">
              <a:lnSpc>
                <a:spcPct val="107000"/>
              </a:lnSpc>
              <a:spcAft>
                <a:spcPts val="0"/>
              </a:spcAft>
              <a:buClr>
                <a:schemeClr val="accent1"/>
              </a:buClr>
              <a:buSzPts val="1000"/>
              <a:buFont typeface="Symbol" panose="05050102010706020507" pitchFamily="18" charset="2"/>
              <a:buChar char=""/>
              <a:tabLst>
                <a:tab pos="457200" algn="l"/>
              </a:tabLst>
            </a:pPr>
            <a:r>
              <a:rPr lang="pl-PL" sz="2000" dirty="0">
                <a:ea typeface="Times New Roman" panose="02020603050405020304" pitchFamily="18" charset="0"/>
                <a:cs typeface="Times New Roman" panose="02020603050405020304" pitchFamily="18" charset="0"/>
              </a:rPr>
              <a:t>Zastanówmy się, czy gotówka i biżuteria podczas naszego wyjazdu nie będzie bardziej bezpieczna na koncie czy w skrytce bankowej niż w domu.</a:t>
            </a:r>
          </a:p>
          <a:p>
            <a:pPr marL="342900" lvl="0" indent="-342900" algn="just">
              <a:lnSpc>
                <a:spcPct val="107000"/>
              </a:lnSpc>
              <a:spcAft>
                <a:spcPts val="0"/>
              </a:spcAft>
              <a:buClr>
                <a:schemeClr val="accent1"/>
              </a:buClr>
              <a:buSzPts val="1000"/>
              <a:buFont typeface="Symbol" panose="05050102010706020507" pitchFamily="18" charset="2"/>
              <a:buChar char=""/>
              <a:tabLst>
                <a:tab pos="457200" algn="l"/>
              </a:tabLst>
            </a:pPr>
            <a:r>
              <a:rPr lang="pl-PL" sz="2000" dirty="0">
                <a:ea typeface="Times New Roman" panose="02020603050405020304" pitchFamily="18" charset="0"/>
                <a:cs typeface="Times New Roman" panose="02020603050405020304" pitchFamily="18" charset="0"/>
              </a:rPr>
              <a:t>Poprośmy zaufaną osobę, by podczas naszej nieobecności zaopiekowała się mieszkaniem, pozostawiając jej numer telefonu, pod którym w każdej chwili będzie mogła się z nami skontaktować. </a:t>
            </a:r>
          </a:p>
          <a:p>
            <a:pPr marL="342900" lvl="0" indent="-342900" algn="just">
              <a:lnSpc>
                <a:spcPct val="107000"/>
              </a:lnSpc>
              <a:spcAft>
                <a:spcPts val="0"/>
              </a:spcAft>
              <a:buClr>
                <a:schemeClr val="accent1"/>
              </a:buClr>
              <a:buSzPts val="1000"/>
              <a:buFont typeface="Symbol" panose="05050102010706020507" pitchFamily="18" charset="2"/>
              <a:buChar char=""/>
              <a:tabLst>
                <a:tab pos="457200" algn="l"/>
              </a:tabLst>
            </a:pPr>
            <a:r>
              <a:rPr lang="pl-PL" sz="2000" dirty="0">
                <a:ea typeface="Times New Roman" panose="02020603050405020304" pitchFamily="18" charset="0"/>
                <a:cs typeface="Times New Roman" panose="02020603050405020304" pitchFamily="18" charset="0"/>
              </a:rPr>
              <a:t>Podczas dłuższej nieobecności warto zadbać o to, by w naszej skrzynce pocztowej nie gromadziła się większa ilość korespondencji, która jest dla potencjalnego złodzieja sygnałem, że mieszkanie lub dom stoją puste. </a:t>
            </a:r>
          </a:p>
          <a:p>
            <a:pPr marL="342900" lvl="0" indent="-342900" algn="just">
              <a:lnSpc>
                <a:spcPct val="107000"/>
              </a:lnSpc>
              <a:spcAft>
                <a:spcPts val="0"/>
              </a:spcAft>
              <a:buClr>
                <a:schemeClr val="accent1"/>
              </a:buClr>
              <a:buSzPts val="1000"/>
              <a:buFont typeface="Symbol" panose="05050102010706020507" pitchFamily="18" charset="2"/>
              <a:buChar char=""/>
              <a:tabLst>
                <a:tab pos="457200" algn="l"/>
              </a:tabLst>
            </a:pPr>
            <a:r>
              <a:rPr lang="pl-PL" sz="2000" dirty="0">
                <a:ea typeface="Times New Roman" panose="02020603050405020304" pitchFamily="18" charset="0"/>
                <a:cs typeface="Times New Roman" panose="02020603050405020304" pitchFamily="18" charset="0"/>
              </a:rPr>
              <a:t>Dobrym rozwiązaniem są programatory czasowe, dzięki którym w różnych porach dnia w mieszkaniu zapala się światło, co stwarza pozory obecności domowników.</a:t>
            </a:r>
          </a:p>
        </p:txBody>
      </p:sp>
    </p:spTree>
    <p:extLst>
      <p:ext uri="{BB962C8B-B14F-4D97-AF65-F5344CB8AC3E}">
        <p14:creationId xmlns:p14="http://schemas.microsoft.com/office/powerpoint/2010/main" val="665649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935D3E-4882-4CDC-9611-8F24349C7EA9}"/>
              </a:ext>
            </a:extLst>
          </p:cNvPr>
          <p:cNvSpPr>
            <a:spLocks noGrp="1"/>
          </p:cNvSpPr>
          <p:nvPr>
            <p:ph type="title"/>
          </p:nvPr>
        </p:nvSpPr>
        <p:spPr/>
        <p:txBody>
          <a:bodyPr>
            <a:normAutofit/>
          </a:bodyPr>
          <a:lstStyle/>
          <a:p>
            <a:r>
              <a:rPr lang="pl-PL" b="1" dirty="0"/>
              <a:t>Podczas pobytu nad wodą</a:t>
            </a:r>
            <a:endParaRPr lang="pl-PL" dirty="0"/>
          </a:p>
        </p:txBody>
      </p:sp>
      <p:sp>
        <p:nvSpPr>
          <p:cNvPr id="3" name="Prostokąt 2">
            <a:extLst>
              <a:ext uri="{FF2B5EF4-FFF2-40B4-BE49-F238E27FC236}">
                <a16:creationId xmlns:a16="http://schemas.microsoft.com/office/drawing/2014/main" id="{758A5228-83EE-4AD8-8C13-13AE87FB3B1A}"/>
              </a:ext>
            </a:extLst>
          </p:cNvPr>
          <p:cNvSpPr/>
          <p:nvPr/>
        </p:nvSpPr>
        <p:spPr>
          <a:xfrm>
            <a:off x="1295402" y="2532472"/>
            <a:ext cx="9601196" cy="2355325"/>
          </a:xfrm>
          <a:prstGeom prst="rect">
            <a:avLst/>
          </a:prstGeom>
        </p:spPr>
        <p:txBody>
          <a:bodyPr wrap="square">
            <a:spAutoFit/>
          </a:bodyPr>
          <a:lstStyle/>
          <a:p>
            <a:pPr marL="342900" lvl="0" indent="-342900" algn="just">
              <a:lnSpc>
                <a:spcPct val="107000"/>
              </a:lnSpc>
              <a:spcAft>
                <a:spcPts val="0"/>
              </a:spcAft>
              <a:buSzPts val="1000"/>
              <a:buFont typeface="Symbol" panose="05050102010706020507" pitchFamily="18" charset="2"/>
              <a:buChar char=""/>
              <a:tabLst>
                <a:tab pos="457200" algn="l"/>
              </a:tabLst>
            </a:pPr>
            <a:r>
              <a:rPr lang="pl-PL" sz="2000" dirty="0">
                <a:ea typeface="Times New Roman" panose="02020603050405020304" pitchFamily="18" charset="0"/>
                <a:cs typeface="Times New Roman" panose="02020603050405020304" pitchFamily="18" charset="0"/>
              </a:rPr>
              <a:t>Pamiętaj, że najbezpieczniejsza kąpiel to ta w miejscach odpowiednio zorganizowanych i oznakowanych, będących pod nadzorem ratowników.</a:t>
            </a:r>
          </a:p>
          <a:p>
            <a:pPr marL="342900" lvl="0" indent="-342900" algn="just">
              <a:lnSpc>
                <a:spcPct val="107000"/>
              </a:lnSpc>
              <a:spcAft>
                <a:spcPts val="0"/>
              </a:spcAft>
              <a:buSzPts val="1000"/>
              <a:buFont typeface="Symbol" panose="05050102010706020507" pitchFamily="18" charset="2"/>
              <a:buChar char=""/>
              <a:tabLst>
                <a:tab pos="457200" algn="l"/>
              </a:tabLst>
            </a:pPr>
            <a:r>
              <a:rPr lang="pl-PL" sz="2000" dirty="0">
                <a:ea typeface="Times New Roman" panose="02020603050405020304" pitchFamily="18" charset="0"/>
              </a:rPr>
              <a:t>Nie wolno się kąpać w miejscach niebezpiecznych, a zwłaszcza położonych przy śluzach, mostach, budowlach wodnych, portach, przy zaporach, przy ujęciach wody pitnej, stawach hodowlanych, basenach przeciwpożarowych, jak również w pobliżu szlaków żeglownych oraz w wodach o silnym zanieczyszczeniu i wirach.</a:t>
            </a:r>
          </a:p>
          <a:p>
            <a:pPr marL="342900" lvl="0" indent="-342900" algn="just">
              <a:lnSpc>
                <a:spcPct val="107000"/>
              </a:lnSpc>
              <a:spcAft>
                <a:spcPts val="0"/>
              </a:spcAft>
              <a:buSzPts val="1000"/>
              <a:buFont typeface="Symbol" panose="05050102010706020507" pitchFamily="18" charset="2"/>
              <a:buChar char=""/>
              <a:tabLst>
                <a:tab pos="457200" algn="l"/>
              </a:tabLst>
            </a:pPr>
            <a:endParaRPr lang="pl-PL" dirty="0"/>
          </a:p>
        </p:txBody>
      </p:sp>
      <p:sp>
        <p:nvSpPr>
          <p:cNvPr id="4" name="Prostokąt 3">
            <a:extLst>
              <a:ext uri="{FF2B5EF4-FFF2-40B4-BE49-F238E27FC236}">
                <a16:creationId xmlns:a16="http://schemas.microsoft.com/office/drawing/2014/main" id="{19FE0C38-1BAF-40D9-8A04-5F30716B8F11}"/>
              </a:ext>
            </a:extLst>
          </p:cNvPr>
          <p:cNvSpPr/>
          <p:nvPr/>
        </p:nvSpPr>
        <p:spPr>
          <a:xfrm>
            <a:off x="3048000" y="4887797"/>
            <a:ext cx="6096000" cy="773032"/>
          </a:xfrm>
          <a:prstGeom prst="rect">
            <a:avLst/>
          </a:prstGeom>
        </p:spPr>
        <p:txBody>
          <a:bodyPr>
            <a:spAutoFit/>
          </a:bodyPr>
          <a:lstStyle/>
          <a:p>
            <a:pPr algn="just">
              <a:lnSpc>
                <a:spcPct val="107000"/>
              </a:lnSpc>
              <a:spcAft>
                <a:spcPts val="800"/>
              </a:spcAft>
            </a:pPr>
            <a:r>
              <a:rPr lang="pl-PL" b="1" dirty="0">
                <a:latin typeface="Times New Roman" panose="02020603050405020304" pitchFamily="18" charset="0"/>
                <a:ea typeface="Times New Roman" panose="02020603050405020304" pitchFamily="18" charset="0"/>
                <a:cs typeface="Times New Roman" panose="02020603050405020304" pitchFamily="18" charset="0"/>
              </a:rPr>
              <a:t>P A M I Ę T A J !</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pl-PL" b="1" dirty="0">
                <a:latin typeface="Times New Roman" panose="02020603050405020304" pitchFamily="18" charset="0"/>
                <a:ea typeface="Times New Roman" panose="02020603050405020304" pitchFamily="18" charset="0"/>
                <a:cs typeface="Times New Roman" panose="02020603050405020304" pitchFamily="18" charset="0"/>
              </a:rPr>
              <a:t>NIGDY NIE ZOSTAWIAJ DZIECI BEZ OPIEKI</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Grafika 4" descr="Piłka plażowa">
            <a:extLst>
              <a:ext uri="{FF2B5EF4-FFF2-40B4-BE49-F238E27FC236}">
                <a16:creationId xmlns:a16="http://schemas.microsoft.com/office/drawing/2014/main" id="{BB024550-E8E5-4FD2-B42D-F3F3792FE1F3}"/>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95360" y="4641324"/>
            <a:ext cx="548640" cy="548640"/>
          </a:xfrm>
          <a:prstGeom prst="rect">
            <a:avLst/>
          </a:prstGeom>
        </p:spPr>
      </p:pic>
      <p:pic>
        <p:nvPicPr>
          <p:cNvPr id="6" name="Grafika 5" descr="Drzewo palmowe">
            <a:extLst>
              <a:ext uri="{FF2B5EF4-FFF2-40B4-BE49-F238E27FC236}">
                <a16:creationId xmlns:a16="http://schemas.microsoft.com/office/drawing/2014/main" id="{CA052058-4BFF-4FCF-82B3-6A37E3BA6C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44000" y="4522037"/>
            <a:ext cx="914400" cy="914400"/>
          </a:xfrm>
          <a:prstGeom prst="rect">
            <a:avLst/>
          </a:prstGeom>
        </p:spPr>
      </p:pic>
      <p:pic>
        <p:nvPicPr>
          <p:cNvPr id="7" name="Grafika 6" descr="Wiadro i łopata">
            <a:extLst>
              <a:ext uri="{FF2B5EF4-FFF2-40B4-BE49-F238E27FC236}">
                <a16:creationId xmlns:a16="http://schemas.microsoft.com/office/drawing/2014/main" id="{2391255B-7022-4F4C-8F38-028887C18684}"/>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934295" y="4725673"/>
            <a:ext cx="731520" cy="731520"/>
          </a:xfrm>
          <a:prstGeom prst="rect">
            <a:avLst/>
          </a:prstGeom>
        </p:spPr>
      </p:pic>
    </p:spTree>
    <p:extLst>
      <p:ext uri="{BB962C8B-B14F-4D97-AF65-F5344CB8AC3E}">
        <p14:creationId xmlns:p14="http://schemas.microsoft.com/office/powerpoint/2010/main" val="3284615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935D3E-4882-4CDC-9611-8F24349C7EA9}"/>
              </a:ext>
            </a:extLst>
          </p:cNvPr>
          <p:cNvSpPr>
            <a:spLocks noGrp="1"/>
          </p:cNvSpPr>
          <p:nvPr>
            <p:ph type="title"/>
          </p:nvPr>
        </p:nvSpPr>
        <p:spPr/>
        <p:txBody>
          <a:bodyPr>
            <a:normAutofit/>
          </a:bodyPr>
          <a:lstStyle/>
          <a:p>
            <a:r>
              <a:rPr lang="pl-PL" b="1" dirty="0"/>
              <a:t>Podczas pobytu nad wodą</a:t>
            </a:r>
            <a:endParaRPr lang="pl-PL" dirty="0"/>
          </a:p>
        </p:txBody>
      </p:sp>
      <p:sp>
        <p:nvSpPr>
          <p:cNvPr id="3" name="Prostokąt 2">
            <a:extLst>
              <a:ext uri="{FF2B5EF4-FFF2-40B4-BE49-F238E27FC236}">
                <a16:creationId xmlns:a16="http://schemas.microsoft.com/office/drawing/2014/main" id="{758A5228-83EE-4AD8-8C13-13AE87FB3B1A}"/>
              </a:ext>
            </a:extLst>
          </p:cNvPr>
          <p:cNvSpPr/>
          <p:nvPr/>
        </p:nvSpPr>
        <p:spPr>
          <a:xfrm>
            <a:off x="1295402" y="2532472"/>
            <a:ext cx="9601196" cy="3033972"/>
          </a:xfrm>
          <a:prstGeom prst="rect">
            <a:avLst/>
          </a:prstGeom>
        </p:spPr>
        <p:txBody>
          <a:bodyPr wrap="square">
            <a:spAutoFit/>
          </a:bodyPr>
          <a:lstStyle/>
          <a:p>
            <a:pPr marL="342900" lvl="0" indent="-342900" algn="just">
              <a:lnSpc>
                <a:spcPct val="107000"/>
              </a:lnSpc>
              <a:spcAft>
                <a:spcPts val="0"/>
              </a:spcAft>
              <a:buSzPts val="1000"/>
              <a:buFont typeface="Symbol" panose="05050102010706020507" pitchFamily="18" charset="2"/>
              <a:buChar char=""/>
              <a:tabLst>
                <a:tab pos="457200" algn="l"/>
              </a:tabLst>
            </a:pPr>
            <a:r>
              <a:rPr lang="pl-PL" sz="2000" dirty="0">
                <a:ea typeface="Times New Roman" panose="02020603050405020304" pitchFamily="18" charset="0"/>
                <a:cs typeface="Times New Roman" panose="02020603050405020304" pitchFamily="18" charset="0"/>
              </a:rPr>
              <a:t>Zapoznaj się i przestrzegaj zasad regulaminu kąpieliska, na którym się znajdujesz,</a:t>
            </a:r>
          </a:p>
          <a:p>
            <a:pPr marL="342900" lvl="0" indent="-342900" algn="just">
              <a:lnSpc>
                <a:spcPct val="107000"/>
              </a:lnSpc>
              <a:spcAft>
                <a:spcPts val="0"/>
              </a:spcAft>
              <a:buSzPts val="1000"/>
              <a:buFont typeface="Symbol" panose="05050102010706020507" pitchFamily="18" charset="2"/>
              <a:buChar char=""/>
              <a:tabLst>
                <a:tab pos="457200" algn="l"/>
              </a:tabLst>
            </a:pPr>
            <a:r>
              <a:rPr lang="pl-PL" sz="2000" dirty="0">
                <a:ea typeface="Times New Roman" panose="02020603050405020304" pitchFamily="18" charset="0"/>
                <a:cs typeface="Times New Roman" panose="02020603050405020304" pitchFamily="18" charset="0"/>
              </a:rPr>
              <a:t>Zawsze stosuj się do zaleceń ratowników WOPR, którzy pełnią dyżur na kąpielisku,</a:t>
            </a:r>
          </a:p>
          <a:p>
            <a:pPr marL="342900" lvl="0" indent="-342900" algn="just">
              <a:lnSpc>
                <a:spcPct val="107000"/>
              </a:lnSpc>
              <a:spcAft>
                <a:spcPts val="0"/>
              </a:spcAft>
              <a:buSzPts val="1000"/>
              <a:buFont typeface="Symbol" panose="05050102010706020507" pitchFamily="18" charset="2"/>
              <a:buChar char=""/>
              <a:tabLst>
                <a:tab pos="457200" algn="l"/>
              </a:tabLst>
            </a:pPr>
            <a:r>
              <a:rPr lang="pl-PL" sz="2000" dirty="0">
                <a:ea typeface="Times New Roman" panose="02020603050405020304" pitchFamily="18" charset="0"/>
                <a:cs typeface="Times New Roman" panose="02020603050405020304" pitchFamily="18" charset="0"/>
              </a:rPr>
              <a:t>Nie wchodź do wody wbrew zakazowi ratownika oraz w czasie, w którym wywieszona jest flaga czerwona,</a:t>
            </a:r>
          </a:p>
          <a:p>
            <a:pPr marL="342900" lvl="0" indent="-342900" algn="just">
              <a:lnSpc>
                <a:spcPct val="107000"/>
              </a:lnSpc>
              <a:spcAft>
                <a:spcPts val="0"/>
              </a:spcAft>
              <a:buSzPts val="1000"/>
              <a:buFont typeface="Symbol" panose="05050102010706020507" pitchFamily="18" charset="2"/>
              <a:buChar char=""/>
              <a:tabLst>
                <a:tab pos="457200" algn="l"/>
              </a:tabLst>
            </a:pPr>
            <a:r>
              <a:rPr lang="pl-PL" sz="2000" dirty="0">
                <a:ea typeface="Times New Roman" panose="02020603050405020304" pitchFamily="18" charset="0"/>
                <a:cs typeface="Times New Roman" panose="02020603050405020304" pitchFamily="18" charset="0"/>
              </a:rPr>
              <a:t>Nie niszcz urządzeń i sprzętu kąpieliska, a zwłaszcza sprzętu ratunkowego,</a:t>
            </a:r>
          </a:p>
          <a:p>
            <a:pPr marL="342900" lvl="0" indent="-342900" algn="just">
              <a:lnSpc>
                <a:spcPct val="107000"/>
              </a:lnSpc>
              <a:spcAft>
                <a:spcPts val="0"/>
              </a:spcAft>
              <a:buSzPts val="1000"/>
              <a:buFont typeface="Symbol" panose="05050102010706020507" pitchFamily="18" charset="2"/>
              <a:buChar char=""/>
              <a:tabLst>
                <a:tab pos="457200" algn="l"/>
              </a:tabLst>
            </a:pPr>
            <a:r>
              <a:rPr lang="pl-PL" sz="2000" dirty="0">
                <a:ea typeface="Times New Roman" panose="02020603050405020304" pitchFamily="18" charset="0"/>
                <a:cs typeface="Times New Roman" panose="02020603050405020304" pitchFamily="18" charset="0"/>
              </a:rPr>
              <a:t>Nie niszcz znaków żeglugowych odgradzających kąpielisko od szlaku żeglownego, wód otwartych lub miejsc, w których kąpiel jest zabroniona,</a:t>
            </a:r>
          </a:p>
          <a:p>
            <a:pPr marL="342900" lvl="0" indent="-342900" algn="just">
              <a:lnSpc>
                <a:spcPct val="107000"/>
              </a:lnSpc>
              <a:spcAft>
                <a:spcPts val="0"/>
              </a:spcAft>
              <a:buSzPts val="1000"/>
              <a:buFont typeface="Symbol" panose="05050102010706020507" pitchFamily="18" charset="2"/>
              <a:buChar char=""/>
              <a:tabLst>
                <a:tab pos="457200" algn="l"/>
              </a:tabLst>
            </a:pPr>
            <a:r>
              <a:rPr lang="pl-PL" sz="2000" dirty="0">
                <a:ea typeface="Times New Roman" panose="02020603050405020304" pitchFamily="18" charset="0"/>
                <a:cs typeface="Times New Roman" panose="02020603050405020304" pitchFamily="18" charset="0"/>
              </a:rPr>
              <a:t>Nie wchodź do wody bezpośrednio po spożytym posiłku,</a:t>
            </a:r>
          </a:p>
          <a:p>
            <a:pPr marL="342900" lvl="0" indent="-342900" algn="just">
              <a:lnSpc>
                <a:spcPct val="107000"/>
              </a:lnSpc>
              <a:spcAft>
                <a:spcPts val="0"/>
              </a:spcAft>
              <a:buSzPts val="1000"/>
              <a:buFont typeface="Symbol" panose="05050102010706020507" pitchFamily="18" charset="2"/>
              <a:buChar char=""/>
              <a:tabLst>
                <a:tab pos="457200" algn="l"/>
              </a:tabLst>
            </a:pPr>
            <a:r>
              <a:rPr lang="pl-PL" sz="2000" dirty="0">
                <a:ea typeface="Times New Roman" panose="02020603050405020304" pitchFamily="18" charset="0"/>
                <a:cs typeface="Times New Roman" panose="02020603050405020304" pitchFamily="18" charset="0"/>
              </a:rPr>
              <a:t>Nie wskakuj gwałtownie do wody rozgrzany dłuższym opalaniem,</a:t>
            </a:r>
          </a:p>
        </p:txBody>
      </p:sp>
      <p:pic>
        <p:nvPicPr>
          <p:cNvPr id="4" name="Grafika 3" descr="Piłka plażowa">
            <a:extLst>
              <a:ext uri="{FF2B5EF4-FFF2-40B4-BE49-F238E27FC236}">
                <a16:creationId xmlns:a16="http://schemas.microsoft.com/office/drawing/2014/main" id="{3ABAF215-34A3-4054-AB29-C41439E67A23}"/>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779918" y="4786913"/>
            <a:ext cx="548640" cy="548640"/>
          </a:xfrm>
          <a:prstGeom prst="rect">
            <a:avLst/>
          </a:prstGeom>
        </p:spPr>
      </p:pic>
      <p:pic>
        <p:nvPicPr>
          <p:cNvPr id="5" name="Grafika 4" descr="Drzewo palmowe">
            <a:extLst>
              <a:ext uri="{FF2B5EF4-FFF2-40B4-BE49-F238E27FC236}">
                <a16:creationId xmlns:a16="http://schemas.microsoft.com/office/drawing/2014/main" id="{3B4BD192-D7A8-4D88-869E-0D77C603EF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28558" y="4604033"/>
            <a:ext cx="914400" cy="914400"/>
          </a:xfrm>
          <a:prstGeom prst="rect">
            <a:avLst/>
          </a:prstGeom>
        </p:spPr>
      </p:pic>
      <p:pic>
        <p:nvPicPr>
          <p:cNvPr id="6" name="Grafika 5" descr="Wiadro i łopata">
            <a:extLst>
              <a:ext uri="{FF2B5EF4-FFF2-40B4-BE49-F238E27FC236}">
                <a16:creationId xmlns:a16="http://schemas.microsoft.com/office/drawing/2014/main" id="{0C9CD9BD-4B0F-4840-BADD-6FFE51C3AECC}"/>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126138" y="4858930"/>
            <a:ext cx="731520" cy="731520"/>
          </a:xfrm>
          <a:prstGeom prst="rect">
            <a:avLst/>
          </a:prstGeom>
        </p:spPr>
      </p:pic>
    </p:spTree>
    <p:extLst>
      <p:ext uri="{BB962C8B-B14F-4D97-AF65-F5344CB8AC3E}">
        <p14:creationId xmlns:p14="http://schemas.microsoft.com/office/powerpoint/2010/main" val="2874263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935D3E-4882-4CDC-9611-8F24349C7EA9}"/>
              </a:ext>
            </a:extLst>
          </p:cNvPr>
          <p:cNvSpPr>
            <a:spLocks noGrp="1"/>
          </p:cNvSpPr>
          <p:nvPr>
            <p:ph type="title"/>
          </p:nvPr>
        </p:nvSpPr>
        <p:spPr/>
        <p:txBody>
          <a:bodyPr>
            <a:normAutofit/>
          </a:bodyPr>
          <a:lstStyle/>
          <a:p>
            <a:r>
              <a:rPr lang="pl-PL" b="1" dirty="0"/>
              <a:t>Podczas pobytu nad wodą</a:t>
            </a:r>
            <a:endParaRPr lang="pl-PL" dirty="0"/>
          </a:p>
        </p:txBody>
      </p:sp>
      <p:sp>
        <p:nvSpPr>
          <p:cNvPr id="3" name="Prostokąt 2">
            <a:extLst>
              <a:ext uri="{FF2B5EF4-FFF2-40B4-BE49-F238E27FC236}">
                <a16:creationId xmlns:a16="http://schemas.microsoft.com/office/drawing/2014/main" id="{758A5228-83EE-4AD8-8C13-13AE87FB3B1A}"/>
              </a:ext>
            </a:extLst>
          </p:cNvPr>
          <p:cNvSpPr/>
          <p:nvPr/>
        </p:nvSpPr>
        <p:spPr>
          <a:xfrm>
            <a:off x="1295402" y="2532472"/>
            <a:ext cx="9601196" cy="3046668"/>
          </a:xfrm>
          <a:prstGeom prst="rect">
            <a:avLst/>
          </a:prstGeom>
        </p:spPr>
        <p:txBody>
          <a:bodyPr wrap="square">
            <a:spAutoFit/>
          </a:bodyPr>
          <a:lstStyle/>
          <a:p>
            <a:pPr marL="342900" lvl="0" indent="-342900" algn="just">
              <a:lnSpc>
                <a:spcPct val="107000"/>
              </a:lnSpc>
              <a:spcAft>
                <a:spcPts val="0"/>
              </a:spcAft>
              <a:buSzPts val="1000"/>
              <a:buFont typeface="Symbol" panose="05050102010706020507" pitchFamily="18" charset="2"/>
              <a:buChar char=""/>
              <a:tabLst>
                <a:tab pos="457200" algn="l"/>
              </a:tabLst>
            </a:pPr>
            <a:r>
              <a:rPr lang="pl-PL" dirty="0">
                <a:ea typeface="Times New Roman" panose="02020603050405020304" pitchFamily="18" charset="0"/>
                <a:cs typeface="Times New Roman" panose="02020603050405020304" pitchFamily="18" charset="0"/>
              </a:rPr>
              <a:t>Nigdy nie skacz (zwłaszcza na głowę) do nieznanej wody - zawsze zbadaj głębokość wody oraz ukształtowanie dna,</a:t>
            </a:r>
          </a:p>
          <a:p>
            <a:pPr marL="342900" lvl="0" indent="-342900" algn="just">
              <a:lnSpc>
                <a:spcPct val="107000"/>
              </a:lnSpc>
              <a:spcAft>
                <a:spcPts val="0"/>
              </a:spcAft>
              <a:buSzPts val="1000"/>
              <a:buFont typeface="Symbol" panose="05050102010706020507" pitchFamily="18" charset="2"/>
              <a:buChar char=""/>
              <a:tabLst>
                <a:tab pos="457200" algn="l"/>
              </a:tabLst>
            </a:pPr>
            <a:r>
              <a:rPr lang="pl-PL" dirty="0">
                <a:ea typeface="Times New Roman" panose="02020603050405020304" pitchFamily="18" charset="0"/>
                <a:cs typeface="Times New Roman" panose="02020603050405020304" pitchFamily="18" charset="0"/>
              </a:rPr>
              <a:t>Nie wrzucaj przedmiotów do wody (śmieci, szkła),</a:t>
            </a:r>
          </a:p>
          <a:p>
            <a:pPr marL="342900" lvl="0" indent="-342900" algn="just">
              <a:lnSpc>
                <a:spcPct val="107000"/>
              </a:lnSpc>
              <a:spcAft>
                <a:spcPts val="0"/>
              </a:spcAft>
              <a:buSzPts val="1000"/>
              <a:buFont typeface="Symbol" panose="05050102010706020507" pitchFamily="18" charset="2"/>
              <a:buChar char=""/>
              <a:tabLst>
                <a:tab pos="457200" algn="l"/>
              </a:tabLst>
            </a:pPr>
            <a:r>
              <a:rPr lang="pl-PL" dirty="0">
                <a:ea typeface="Times New Roman" panose="02020603050405020304" pitchFamily="18" charset="0"/>
                <a:cs typeface="Times New Roman" panose="02020603050405020304" pitchFamily="18" charset="0"/>
              </a:rPr>
              <a:t>Jeżeli jesteś początkującym pływakiem – pływaj tylko w strefie kąpieliska ograniczonej białymi i czerwonymi bojami,</a:t>
            </a:r>
          </a:p>
          <a:p>
            <a:pPr marL="342900" lvl="0" indent="-342900" algn="just">
              <a:lnSpc>
                <a:spcPct val="107000"/>
              </a:lnSpc>
              <a:spcAft>
                <a:spcPts val="0"/>
              </a:spcAft>
              <a:buSzPts val="1000"/>
              <a:buFont typeface="Symbol" panose="05050102010706020507" pitchFamily="18" charset="2"/>
              <a:buChar char=""/>
              <a:tabLst>
                <a:tab pos="457200" algn="l"/>
              </a:tabLst>
            </a:pPr>
            <a:r>
              <a:rPr lang="pl-PL" dirty="0">
                <a:ea typeface="Times New Roman" panose="02020603050405020304" pitchFamily="18" charset="0"/>
                <a:cs typeface="Times New Roman" panose="02020603050405020304" pitchFamily="18" charset="0"/>
              </a:rPr>
              <a:t>Żółte boje wyznaczają strefę kąpieliska, której nie należy przekraczać,</a:t>
            </a:r>
          </a:p>
          <a:p>
            <a:pPr marL="342900" lvl="0" indent="-342900" algn="just">
              <a:lnSpc>
                <a:spcPct val="107000"/>
              </a:lnSpc>
              <a:spcAft>
                <a:spcPts val="0"/>
              </a:spcAft>
              <a:buSzPts val="1000"/>
              <a:buFont typeface="Symbol" panose="05050102010706020507" pitchFamily="18" charset="2"/>
              <a:buChar char=""/>
              <a:tabLst>
                <a:tab pos="457200" algn="l"/>
              </a:tabLst>
            </a:pPr>
            <a:r>
              <a:rPr lang="pl-PL" dirty="0">
                <a:ea typeface="Times New Roman" panose="02020603050405020304" pitchFamily="18" charset="0"/>
                <a:cs typeface="Times New Roman" panose="02020603050405020304" pitchFamily="18" charset="0"/>
              </a:rPr>
              <a:t>Jeśli zauważysz przypadek tonięcia lub wypadek nad wodą natychmiast wezwij pomoc – powiadom Ratownika WOPR,</a:t>
            </a:r>
          </a:p>
          <a:p>
            <a:pPr marL="342900" lvl="0" indent="-342900" algn="just">
              <a:lnSpc>
                <a:spcPct val="107000"/>
              </a:lnSpc>
              <a:spcAft>
                <a:spcPts val="0"/>
              </a:spcAft>
              <a:buSzPts val="1000"/>
              <a:buFont typeface="Symbol" panose="05050102010706020507" pitchFamily="18" charset="2"/>
              <a:buChar char=""/>
              <a:tabLst>
                <a:tab pos="457200" algn="l"/>
              </a:tabLst>
            </a:pPr>
            <a:r>
              <a:rPr lang="pl-PL" dirty="0">
                <a:ea typeface="Times New Roman" panose="02020603050405020304" pitchFamily="18" charset="0"/>
                <a:cs typeface="Times New Roman" panose="02020603050405020304" pitchFamily="18" charset="0"/>
              </a:rPr>
              <a:t>Jeśli dzieci są w wodzie miej nad nimi ciągły nadzór, również gdy umieją pływać. Zwykłe zachłyśnięcie wodą może skończyć się utonięciem.</a:t>
            </a:r>
          </a:p>
        </p:txBody>
      </p:sp>
      <p:pic>
        <p:nvPicPr>
          <p:cNvPr id="4" name="Grafika 3" descr="Wiadro i łopata">
            <a:extLst>
              <a:ext uri="{FF2B5EF4-FFF2-40B4-BE49-F238E27FC236}">
                <a16:creationId xmlns:a16="http://schemas.microsoft.com/office/drawing/2014/main" id="{87FC805C-F81D-4908-97EE-804C1B461D4C}"/>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386579" y="5470593"/>
            <a:ext cx="731520" cy="731520"/>
          </a:xfrm>
          <a:prstGeom prst="rect">
            <a:avLst/>
          </a:prstGeom>
        </p:spPr>
      </p:pic>
      <p:pic>
        <p:nvPicPr>
          <p:cNvPr id="5" name="Grafika 4" descr="Drzewo palmowe">
            <a:extLst>
              <a:ext uri="{FF2B5EF4-FFF2-40B4-BE49-F238E27FC236}">
                <a16:creationId xmlns:a16="http://schemas.microsoft.com/office/drawing/2014/main" id="{0A963ABF-0F62-496F-B770-6C7F0D37F0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86237" y="5254930"/>
            <a:ext cx="914400" cy="914400"/>
          </a:xfrm>
          <a:prstGeom prst="rect">
            <a:avLst/>
          </a:prstGeom>
        </p:spPr>
      </p:pic>
      <p:pic>
        <p:nvPicPr>
          <p:cNvPr id="6" name="Grafika 5" descr="Piłka plażowa">
            <a:extLst>
              <a:ext uri="{FF2B5EF4-FFF2-40B4-BE49-F238E27FC236}">
                <a16:creationId xmlns:a16="http://schemas.microsoft.com/office/drawing/2014/main" id="{76793B28-C731-49C5-8F54-270064F94840}"/>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28231" y="5437810"/>
            <a:ext cx="548640" cy="548640"/>
          </a:xfrm>
          <a:prstGeom prst="rect">
            <a:avLst/>
          </a:prstGeom>
        </p:spPr>
      </p:pic>
    </p:spTree>
    <p:extLst>
      <p:ext uri="{BB962C8B-B14F-4D97-AF65-F5344CB8AC3E}">
        <p14:creationId xmlns:p14="http://schemas.microsoft.com/office/powerpoint/2010/main" val="833387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1B9D88-AFC1-408A-AEB3-8DB5128D6D67}"/>
              </a:ext>
            </a:extLst>
          </p:cNvPr>
          <p:cNvSpPr>
            <a:spLocks noGrp="1"/>
          </p:cNvSpPr>
          <p:nvPr>
            <p:ph type="title"/>
          </p:nvPr>
        </p:nvSpPr>
        <p:spPr/>
        <p:txBody>
          <a:bodyPr/>
          <a:lstStyle/>
          <a:p>
            <a:r>
              <a:rPr lang="pl-PL" b="1" dirty="0"/>
              <a:t>Podczas pobytu w lesie</a:t>
            </a:r>
            <a:endParaRPr lang="pl-PL" dirty="0"/>
          </a:p>
        </p:txBody>
      </p:sp>
      <p:sp>
        <p:nvSpPr>
          <p:cNvPr id="3" name="Symbol zastępczy zawartości 2">
            <a:extLst>
              <a:ext uri="{FF2B5EF4-FFF2-40B4-BE49-F238E27FC236}">
                <a16:creationId xmlns:a16="http://schemas.microsoft.com/office/drawing/2014/main" id="{19B19FA4-E544-4036-B31A-3E06E500915D}"/>
              </a:ext>
            </a:extLst>
          </p:cNvPr>
          <p:cNvSpPr>
            <a:spLocks noGrp="1"/>
          </p:cNvSpPr>
          <p:nvPr>
            <p:ph idx="1"/>
          </p:nvPr>
        </p:nvSpPr>
        <p:spPr/>
        <p:txBody>
          <a:bodyPr>
            <a:normAutofit fontScale="77500" lnSpcReduction="20000"/>
          </a:bodyPr>
          <a:lstStyle/>
          <a:p>
            <a:pPr lvl="0" algn="just"/>
            <a:r>
              <a:rPr lang="pl-PL" dirty="0"/>
              <a:t>Nie należy rozpalać ognisk jeśli nie ma specjalnie wyznaczonych do tego miejsc przez leśniczego, np. na polanie, a także w pobliżu budynków, stogów siana lub słomy,</a:t>
            </a:r>
          </a:p>
          <a:p>
            <a:pPr algn="just"/>
            <a:r>
              <a:rPr lang="pl-PL" dirty="0"/>
              <a:t>Nie należy rozpalać ogniska w lesie bez udziału osoby dorosłej, ponieważ grozi to pożarem,</a:t>
            </a:r>
          </a:p>
          <a:p>
            <a:pPr lvl="0" algn="just"/>
            <a:r>
              <a:rPr lang="pl-PL" dirty="0"/>
              <a:t>Nie wrzucaj do ogniska szklanych butelek lub pojemników z gazem,</a:t>
            </a:r>
          </a:p>
          <a:p>
            <a:pPr lvl="0" algn="just"/>
            <a:r>
              <a:rPr lang="pl-PL" dirty="0"/>
              <a:t>Po zakończeniu palenia ogniska należy je dobrze wygasić, zalać je wodą, przysypać piaskiem i przykryć odłożoną wcześniej darnią,</a:t>
            </a:r>
          </a:p>
          <a:p>
            <a:pPr lvl="0" algn="just"/>
            <a:r>
              <a:rPr lang="pl-PL" dirty="0"/>
              <a:t>Należy dbać o czystość, nie wyrzucać śmieci, zawsze po sobie posprzątać,</a:t>
            </a:r>
          </a:p>
          <a:p>
            <a:pPr lvl="0" algn="just"/>
            <a:r>
              <a:rPr lang="pl-PL" dirty="0"/>
              <a:t>Nie należy podchodzić do zwierząt, które są zbyt ufne i nie boją się ludzi (mogą być zarażone wścieklizną),</a:t>
            </a:r>
          </a:p>
          <a:p>
            <a:pPr algn="just"/>
            <a:r>
              <a:rPr lang="pl-PL" dirty="0"/>
              <a:t>Nie niszcz przyrody!</a:t>
            </a:r>
          </a:p>
        </p:txBody>
      </p:sp>
      <p:pic>
        <p:nvPicPr>
          <p:cNvPr id="4" name="Obraz 3">
            <a:extLst>
              <a:ext uri="{FF2B5EF4-FFF2-40B4-BE49-F238E27FC236}">
                <a16:creationId xmlns:a16="http://schemas.microsoft.com/office/drawing/2014/main" id="{FA8A06BA-3872-49A2-ACB0-B65A453FECF5}"/>
              </a:ext>
            </a:extLst>
          </p:cNvPr>
          <p:cNvPicPr>
            <a:picLocks noChangeAspect="1"/>
          </p:cNvPicPr>
          <p:nvPr/>
        </p:nvPicPr>
        <p:blipFill>
          <a:blip r:embed="rId2"/>
          <a:stretch>
            <a:fillRect/>
          </a:stretch>
        </p:blipFill>
        <p:spPr>
          <a:xfrm>
            <a:off x="9301961" y="1295523"/>
            <a:ext cx="1428571" cy="990476"/>
          </a:xfrm>
          <a:prstGeom prst="rect">
            <a:avLst/>
          </a:prstGeom>
        </p:spPr>
      </p:pic>
    </p:spTree>
    <p:extLst>
      <p:ext uri="{BB962C8B-B14F-4D97-AF65-F5344CB8AC3E}">
        <p14:creationId xmlns:p14="http://schemas.microsoft.com/office/powerpoint/2010/main" val="263326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440E7CB-AB2D-47AB-9B59-B2270A915066}"/>
              </a:ext>
            </a:extLst>
          </p:cNvPr>
          <p:cNvSpPr>
            <a:spLocks noGrp="1"/>
          </p:cNvSpPr>
          <p:nvPr>
            <p:ph type="title"/>
          </p:nvPr>
        </p:nvSpPr>
        <p:spPr/>
        <p:txBody>
          <a:bodyPr/>
          <a:lstStyle/>
          <a:p>
            <a:r>
              <a:rPr lang="pl-PL" b="1" dirty="0"/>
              <a:t>Podczas podróży - samochodem</a:t>
            </a:r>
          </a:p>
        </p:txBody>
      </p:sp>
      <p:sp>
        <p:nvSpPr>
          <p:cNvPr id="3" name="Symbol zastępczy zawartości 2">
            <a:extLst>
              <a:ext uri="{FF2B5EF4-FFF2-40B4-BE49-F238E27FC236}">
                <a16:creationId xmlns:a16="http://schemas.microsoft.com/office/drawing/2014/main" id="{1ED86455-0284-4D2D-94EA-CBE757B7624A}"/>
              </a:ext>
            </a:extLst>
          </p:cNvPr>
          <p:cNvSpPr>
            <a:spLocks noGrp="1"/>
          </p:cNvSpPr>
          <p:nvPr>
            <p:ph idx="1"/>
          </p:nvPr>
        </p:nvSpPr>
        <p:spPr/>
        <p:txBody>
          <a:bodyPr>
            <a:normAutofit lnSpcReduction="10000"/>
          </a:bodyPr>
          <a:lstStyle/>
          <a:p>
            <a:pPr lvl="0" algn="just"/>
            <a:r>
              <a:rPr lang="pl-PL" dirty="0"/>
              <a:t>Dbaj o stan techniczny swojego pojazdu. Dokonuj okresowych przeglądów oraz reaguj natychmiast na sygnały o nieprawidłowym funkcjonowaniu pojazdu - zwłaszcza podzespołów odpowiedzialnych za bezpieczeństwo jazdy.</a:t>
            </a:r>
          </a:p>
          <a:p>
            <a:pPr algn="just"/>
            <a:r>
              <a:rPr lang="pl-PL" dirty="0"/>
              <a:t>W czasie przygotowań do podróży zaplanuj trasę i czas przejazdu. Upewnij się, że samochód jest sprawny technicznie (ogumienie, oświetlenie) i odpowiednio wyposażony (gaśnica poddawana kontroli sprawności co najmniej raz w roku, apteczka, trójkąt ostrzegawczy); dobrze jeśli masz nóż do cięcia pasów bezpieczeństwa.</a:t>
            </a:r>
          </a:p>
        </p:txBody>
      </p:sp>
    </p:spTree>
    <p:extLst>
      <p:ext uri="{BB962C8B-B14F-4D97-AF65-F5344CB8AC3E}">
        <p14:creationId xmlns:p14="http://schemas.microsoft.com/office/powerpoint/2010/main" val="613160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440E7CB-AB2D-47AB-9B59-B2270A915066}"/>
              </a:ext>
            </a:extLst>
          </p:cNvPr>
          <p:cNvSpPr>
            <a:spLocks noGrp="1"/>
          </p:cNvSpPr>
          <p:nvPr>
            <p:ph type="title"/>
          </p:nvPr>
        </p:nvSpPr>
        <p:spPr/>
        <p:txBody>
          <a:bodyPr/>
          <a:lstStyle/>
          <a:p>
            <a:r>
              <a:rPr lang="pl-PL" b="1" dirty="0"/>
              <a:t>Podczas podróży - samochodem</a:t>
            </a:r>
          </a:p>
        </p:txBody>
      </p:sp>
      <p:sp>
        <p:nvSpPr>
          <p:cNvPr id="3" name="Symbol zastępczy zawartości 2">
            <a:extLst>
              <a:ext uri="{FF2B5EF4-FFF2-40B4-BE49-F238E27FC236}">
                <a16:creationId xmlns:a16="http://schemas.microsoft.com/office/drawing/2014/main" id="{1ED86455-0284-4D2D-94EA-CBE757B7624A}"/>
              </a:ext>
            </a:extLst>
          </p:cNvPr>
          <p:cNvSpPr>
            <a:spLocks noGrp="1"/>
          </p:cNvSpPr>
          <p:nvPr>
            <p:ph idx="1"/>
          </p:nvPr>
        </p:nvSpPr>
        <p:spPr/>
        <p:txBody>
          <a:bodyPr>
            <a:normAutofit fontScale="70000" lnSpcReduction="20000"/>
          </a:bodyPr>
          <a:lstStyle/>
          <a:p>
            <a:pPr lvl="0" algn="just"/>
            <a:r>
              <a:rPr lang="pl-PL" dirty="0"/>
              <a:t>Wybieraj drogi główne, a unikaj, jeżeli jest to możliwe, dróg bocznych, słabo lub w ogóle Ci nieznanych.</a:t>
            </a:r>
          </a:p>
          <a:p>
            <a:pPr lvl="0" algn="just"/>
            <a:r>
              <a:rPr lang="pl-PL" dirty="0"/>
              <a:t>Staraj się planować przejazd w godzinach dziennych, tylko wtedy gdy musisz wybieraj się w podróż w godzinach nocnych. W nocy widoczność jest słaba, jesteś zmęczony a przez to podróż jest mniej bezpieczna.</a:t>
            </a:r>
          </a:p>
          <a:p>
            <a:pPr lvl="0" algn="just"/>
            <a:r>
              <a:rPr lang="pl-PL" dirty="0"/>
              <a:t>Zaplanuj miejsca, gdzie zatrzymasz się aby odpocząć. Najlepiej zatrzymuj się w miejscach uczęszczanych, gdzie są zorganizowane specjalne miejsca parkingowe.</a:t>
            </a:r>
          </a:p>
          <a:p>
            <a:pPr lvl="0" algn="just"/>
            <a:r>
              <a:rPr lang="pl-PL" dirty="0"/>
              <a:t>Opuszczając samochód weź ze sobą kluczyki oraz dokumenty pojazdu. Zawsze włączaj system alarmowy.</a:t>
            </a:r>
          </a:p>
          <a:p>
            <a:pPr lvl="0" algn="just"/>
            <a:r>
              <a:rPr lang="pl-PL" dirty="0"/>
              <a:t>Nie zostawiaj w samochodzie na widocznym miejscu wartościowych przedmiotów, które mogą być przyczyną włamania do pojazdu. Cenne przedmioty chowaj do bagażnika.</a:t>
            </a:r>
          </a:p>
          <a:p>
            <a:pPr lvl="0" algn="just"/>
            <a:r>
              <a:rPr lang="pl-PL" dirty="0"/>
              <a:t>Nie zabieraj przygodnych pasażerów, zwłaszcza poza obszarem zabudowanym.</a:t>
            </a:r>
          </a:p>
          <a:p>
            <a:pPr algn="just"/>
            <a:r>
              <a:rPr lang="pl-PL" dirty="0"/>
              <a:t>Najbezpieczniejszym miejscem do parkowania jest parking strzeżony. Jeżeli pojazd parkujesz w innym miejscu - to staraj się by było ono dobrze oświetlone, nie zasłonięte zaroślami lub zabudowaniami.</a:t>
            </a:r>
          </a:p>
        </p:txBody>
      </p:sp>
    </p:spTree>
    <p:extLst>
      <p:ext uri="{BB962C8B-B14F-4D97-AF65-F5344CB8AC3E}">
        <p14:creationId xmlns:p14="http://schemas.microsoft.com/office/powerpoint/2010/main" val="41318852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zny">
  <a:themeElements>
    <a:clrScheme name="Organiczny">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zny">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zny">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FAB738-6A71-4879-AB42-7EC5987365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02A31F-8619-4820-934E-ABBE1DF5318E}">
  <ds:schemaRefs>
    <ds:schemaRef ds:uri="http://schemas.microsoft.com/office/2006/metadata/properties"/>
    <ds:schemaRef ds:uri="http://purl.org/dc/dcmitype/"/>
    <ds:schemaRef ds:uri="http://purl.org/dc/elements/1.1/"/>
    <ds:schemaRef ds:uri="http://schemas.microsoft.com/office/2006/documentManagement/types"/>
    <ds:schemaRef ds:uri="71af3243-3dd4-4a8d-8c0d-dd76da1f02a5"/>
    <ds:schemaRef ds:uri="16c05727-aa75-4e4a-9b5f-8a80a1165891"/>
    <ds:schemaRef ds:uri="http://schemas.openxmlformats.org/package/2006/metadata/core-properties"/>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7D8B4B55-3E7D-4147-BF36-B52F1DFC34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Template>
  <TotalTime>0</TotalTime>
  <Words>1381</Words>
  <Application>Microsoft Office PowerPoint</Application>
  <PresentationFormat>Panoramiczny</PresentationFormat>
  <Paragraphs>120</Paragraphs>
  <Slides>22</Slides>
  <Notes>6</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22</vt:i4>
      </vt:variant>
    </vt:vector>
  </HeadingPairs>
  <TitlesOfParts>
    <vt:vector size="29" baseType="lpstr">
      <vt:lpstr>Arial</vt:lpstr>
      <vt:lpstr>Calibri</vt:lpstr>
      <vt:lpstr>Garamond</vt:lpstr>
      <vt:lpstr>Symbol</vt:lpstr>
      <vt:lpstr>Times New Roman</vt:lpstr>
      <vt:lpstr>Wingdings</vt:lpstr>
      <vt:lpstr>Organiczny</vt:lpstr>
      <vt:lpstr>Bezpieczne Wakacje  - wskazówki dla rodziców</vt:lpstr>
      <vt:lpstr>Bezpieczeństwo</vt:lpstr>
      <vt:lpstr>Przed wyjazdem</vt:lpstr>
      <vt:lpstr>Podczas pobytu nad wodą</vt:lpstr>
      <vt:lpstr>Podczas pobytu nad wodą</vt:lpstr>
      <vt:lpstr>Podczas pobytu nad wodą</vt:lpstr>
      <vt:lpstr>Podczas pobytu w lesie</vt:lpstr>
      <vt:lpstr>Podczas podróży - samochodem</vt:lpstr>
      <vt:lpstr>Podczas podróży - samochodem</vt:lpstr>
      <vt:lpstr>Podczas podróży – środkami komunikacji publicznej</vt:lpstr>
      <vt:lpstr>Podczas podróży – środkami komunikacji publicznej</vt:lpstr>
      <vt:lpstr>Podczas podróży – środkami lokomocji publicznej</vt:lpstr>
      <vt:lpstr>PAMIĘTAJ!</vt:lpstr>
      <vt:lpstr>Kontrole autokarów</vt:lpstr>
      <vt:lpstr>Podczas pobytu w domu</vt:lpstr>
      <vt:lpstr>Podczas pobytu w domu</vt:lpstr>
      <vt:lpstr>Przepisy BRD - hulajnogi</vt:lpstr>
      <vt:lpstr>Numery alarmowe</vt:lpstr>
      <vt:lpstr>W ramach V edycji ogólnopolskiej akcji informacyjno-edukacyjnej pn. „Kręci mnie bezpieczeństwo nad wodą” został ogłoszony konkurs plastyczno-filmowy „Artystyczny przeWODNIK", którego tematem jest zobrazowanie bezpiecznego sposobu zachowania osób przebywających w wodzie lub nad wodą, promocja zdrowego i aktywnego trybu życia oraz popularyzacja wśród dzieci i młodzieży wiedzy na temat bezpiecznych zachowań w wodzie i nad wodą.</vt:lpstr>
      <vt:lpstr>W konkursie mogą wziąć udział osoby lub zespoły do 3 osób w wieku od 5 do 18 lat.  Warunkiem uczestnictwa w konkursie jest nadesłanie do 10 września  2021 r., wykonanego indywidualnie lub zespołowo, rysunku, plakatu lub spotu filmowego w dwóch kategoriach wiekowych:  kat. I - wiek: 5-11 lat, kat. II - wiek: 12-18 lat.  Prace plastyczne mogą być wykonane dowolną techniką rysunkową, malarską lub fotograficzną pozwalającą na utrwalenie obrazu na arkuszu o formacie A3. Natomiast spot filmowy trwający maksymalnie do 60 sekund, powinien być wykonany techniką cyfrową przy użyciu kamery wideo, aparatu fotograficznego, telefonu komórkowego itp., oraz zapisany na płycie DVD, pendrive lub innym bezzwrotnym nośniku.</vt:lpstr>
      <vt:lpstr>Praca plastyczna lub spot filmowy wraz z wypełnioną i podpisaną przez opiekuna zespołu kartą zgłoszenia powinny zostać przesłane na adres:  Komenda Główna Policji - Biuro Prewencji, ul. Puławska 148/150,  02-624 Warszawa z dopiskiem „Artystyczny przeWODNIK”.  Rozstrzygnięcie konkursu nastąpi najpóźniej do dnia 16 października 2021 r., jednakże Organizator zastrzega sobie prawo do wydłużenia terminu trwania Konkursu i jego rozstrzygnięcia. Zwycięzcy oraz osoby wyróżnione otrzymają nagrody rzeczowe. Dodatkowe informacje o konkursie można uzyskać pod adresem e-mailowym: wps.bprew@policja.gov.pl.</vt:lpstr>
      <vt:lpstr>Udanych i bezpiecznych Wakacji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2021-06-23T05:08:02Z</dcterms:created>
  <dcterms:modified xsi:type="dcterms:W3CDTF">2021-06-25T07:48:53Z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