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9" r:id="rId4"/>
    <p:sldId id="270" r:id="rId5"/>
    <p:sldId id="271" r:id="rId6"/>
    <p:sldId id="260" r:id="rId7"/>
    <p:sldId id="263" r:id="rId8"/>
    <p:sldId id="265" r:id="rId9"/>
    <p:sldId id="264" r:id="rId10"/>
    <p:sldId id="272" r:id="rId11"/>
    <p:sldId id="266" r:id="rId12"/>
    <p:sldId id="274" r:id="rId13"/>
    <p:sldId id="273" r:id="rId14"/>
    <p:sldId id="267" r:id="rId15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86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69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71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/>
          </a:p>
        </p:txBody>
      </p:sp>
      <p:sp>
        <p:nvSpPr>
          <p:cNvPr id="8" name="Data — symbol zastępcz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/>
              <a:t>2016-09-01</a:t>
            </a:r>
            <a:endParaRPr/>
          </a:p>
        </p:txBody>
      </p:sp>
      <p:sp>
        <p:nvSpPr>
          <p:cNvPr id="9" name="Stopka — symbol zastępczy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/>
              <a:t>Autor - KPP w Działdowie</a:t>
            </a:r>
            <a:endParaRPr/>
          </a:p>
        </p:txBody>
      </p:sp>
      <p:sp>
        <p:nvSpPr>
          <p:cNvPr id="10" name="Numer slajdu — symbol zastępczy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/>
              <a:t>2016-09-01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/>
              <a:t>Autor - KPP w Działdowie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/>
              <a:t>2016-09-01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/>
              <a:t>Autor - KPP w Działdowie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/>
              <a:t>2016-09-01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/>
              <a:t>Autor - KPP w Działdowie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/>
              <a:t>2016-09-01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/>
              <a:t>Autor - KPP w Działdowie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/>
              <a:t>2016-09-01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/>
              <a:t>Autor - KPP w Działdowie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/>
              <a:t>2016-09-01</a:t>
            </a:r>
            <a:endParaRPr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/>
              <a:t>Autor - KPP w Działdowie</a:t>
            </a:r>
            <a:endParaRPr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/>
              <a:t>2016-09-01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/>
              <a:t>Autor - KPP w Działdowie</a:t>
            </a:r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/>
              <a:t>2016-09-01</a:t>
            </a:r>
            <a:endParaRPr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/>
              <a:t>Autor - KPP w Działdowie</a:t>
            </a:r>
            <a:endParaRPr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/>
              <a:t>2016-09-01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/>
              <a:t>Autor - KPP w Działdowie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8" name="Prostokąt zaokrąglony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/>
              <a:t>2016-09-01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/>
              <a:t>Autor - KPP w Działdowie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"/>
              <a:t>Kliknij, aby edytować styl wzorca tytułu</a:t>
            </a:r>
            <a:endParaRPr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"/>
              <a:t>Kliknij, aby edytować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pl-PL"/>
              <a:t>2016-09-01</a:t>
            </a:r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Autor - KPP w Działdowie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1.png"/><Relationship Id="rId4" Type="http://schemas.microsoft.com/office/2017/06/relationships/model3d" Target="../media/model3d1.glb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microsoft.com/office/2007/relationships/hdphoto" Target="../media/hdphoto1.wdp"/><Relationship Id="rId7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jpe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microsoft.com/office/2007/relationships/hdphoto" Target="../media/hdphoto1.wdp"/><Relationship Id="rId10" Type="http://schemas.openxmlformats.org/officeDocument/2006/relationships/image" Target="../media/image17.jpeg"/><Relationship Id="rId4" Type="http://schemas.openxmlformats.org/officeDocument/2006/relationships/image" Target="../media/image7.png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87350" y="3429000"/>
            <a:ext cx="2145578" cy="528014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pl-PL" b="1" dirty="0">
                <a:solidFill>
                  <a:srgbClr val="0070C0"/>
                </a:solidFill>
              </a:rPr>
              <a:t>Poradnik Policjanta</a:t>
            </a:r>
            <a:endParaRPr lang="pl" b="1" dirty="0">
              <a:solidFill>
                <a:srgbClr val="0070C0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8147A01-8B08-4A77-B2AF-D234A5FCB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5" y="114299"/>
            <a:ext cx="1401772" cy="1117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703E38D3-A2FB-4902-8E46-DC982C80ACEC}"/>
              </a:ext>
            </a:extLst>
          </p:cNvPr>
          <p:cNvSpPr/>
          <p:nvPr/>
        </p:nvSpPr>
        <p:spPr>
          <a:xfrm>
            <a:off x="3088797" y="2202245"/>
            <a:ext cx="552991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Bezpieczne wakacje</a:t>
            </a:r>
          </a:p>
        </p:txBody>
      </p:sp>
      <p:sp>
        <p:nvSpPr>
          <p:cNvPr id="6" name="Symbol zastępczy stopki 3">
            <a:extLst>
              <a:ext uri="{FF2B5EF4-FFF2-40B4-BE49-F238E27FC236}">
                <a16:creationId xmlns:a16="http://schemas.microsoft.com/office/drawing/2014/main" id="{34134D4C-13A2-4572-A159-DFF2BD7E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955" y="6515101"/>
            <a:ext cx="6876415" cy="228600"/>
          </a:xfrm>
        </p:spPr>
        <p:txBody>
          <a:bodyPr/>
          <a:lstStyle/>
          <a:p>
            <a:pPr rtl="0"/>
            <a:r>
              <a:rPr lang="pl-PL" b="1" dirty="0"/>
              <a:t>Autor - KPP w Działdowie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A04CCE-6F60-4D78-A6FC-9F58E4A51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75" y="1334854"/>
            <a:ext cx="1991532" cy="199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08147A01-8B08-4A77-B2AF-D234A5FCB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5" y="114299"/>
            <a:ext cx="1401772" cy="1117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Zawartość — symbol zastępczy 2">
            <a:extLst>
              <a:ext uri="{FF2B5EF4-FFF2-40B4-BE49-F238E27FC236}">
                <a16:creationId xmlns:a16="http://schemas.microsoft.com/office/drawing/2014/main" id="{BC803EB3-6E54-4A6F-AEB7-9B5A83293713}"/>
              </a:ext>
            </a:extLst>
          </p:cNvPr>
          <p:cNvSpPr txBox="1">
            <a:spLocks/>
          </p:cNvSpPr>
          <p:nvPr/>
        </p:nvSpPr>
        <p:spPr>
          <a:xfrm>
            <a:off x="819841" y="1464718"/>
            <a:ext cx="9107487" cy="322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SzPct val="90000"/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2"/>
                </a:solidFill>
              </a:rPr>
              <a:t>Bądź widoczny na drodze – </a:t>
            </a:r>
            <a:r>
              <a:rPr lang="pl-PL" sz="2000" b="1" dirty="0">
                <a:solidFill>
                  <a:schemeClr val="tx2"/>
                </a:solidFill>
              </a:rPr>
              <a:t>noś odblaski</a:t>
            </a:r>
            <a:r>
              <a:rPr lang="pl-PL" sz="2000" dirty="0">
                <a:solidFill>
                  <a:schemeClr val="tx2"/>
                </a:solidFill>
              </a:rPr>
              <a:t>;</a:t>
            </a:r>
          </a:p>
          <a:p>
            <a:pPr marL="342900" indent="-342900" algn="just">
              <a:buSzPct val="90000"/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2"/>
                </a:solidFill>
              </a:rPr>
              <a:t>Nie </a:t>
            </a:r>
            <a:r>
              <a:rPr lang="pl-PL" sz="2000" dirty="0" err="1">
                <a:solidFill>
                  <a:schemeClr val="tx2"/>
                </a:solidFill>
              </a:rPr>
              <a:t>jeździj</a:t>
            </a:r>
            <a:r>
              <a:rPr lang="pl-PL" sz="2000" dirty="0">
                <a:solidFill>
                  <a:schemeClr val="tx2"/>
                </a:solidFill>
              </a:rPr>
              <a:t> na łyżworolkach i deskorolkach po drodze – jezdnia przeznaczona jest dla pojazdów;</a:t>
            </a:r>
          </a:p>
          <a:p>
            <a:pPr marL="342900" indent="-342900" algn="just">
              <a:buSzPct val="90000"/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2"/>
                </a:solidFill>
              </a:rPr>
              <a:t>Udając się na wycieczkę rowerową bądź pieszą przestrzegaj zasad ruchu drogowego, </a:t>
            </a:r>
            <a:r>
              <a:rPr lang="pl-PL" sz="2000" b="1" dirty="0">
                <a:solidFill>
                  <a:schemeClr val="tx2"/>
                </a:solidFill>
              </a:rPr>
              <a:t>korzystaj z drogi dla rowerów</a:t>
            </a:r>
            <a:r>
              <a:rPr lang="pl-PL" sz="2000" dirty="0">
                <a:solidFill>
                  <a:schemeClr val="tx2"/>
                </a:solidFill>
              </a:rPr>
              <a:t>;</a:t>
            </a:r>
          </a:p>
          <a:p>
            <a:pPr marL="342900" indent="-342900" algn="just">
              <a:buSzPct val="90000"/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2"/>
                </a:solidFill>
              </a:rPr>
              <a:t>Zanim ruszysz w drogę, sprawdź pojazd – jego stan techniczny, oświetlenie, itp.; </a:t>
            </a:r>
          </a:p>
          <a:p>
            <a:pPr marL="342900" indent="-342900" algn="just">
              <a:buSzPct val="90000"/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2"/>
                </a:solidFill>
              </a:rPr>
              <a:t>Zapnij pasy </a:t>
            </a:r>
            <a:r>
              <a:rPr lang="pl-PL" sz="2000" dirty="0">
                <a:solidFill>
                  <a:schemeClr val="tx2"/>
                </a:solidFill>
              </a:rPr>
              <a:t>i w czasie jazdy nie przemieszczaj się wewnątrz pojazdu;</a:t>
            </a:r>
          </a:p>
          <a:p>
            <a:pPr marL="342900" indent="-342900" algn="just">
              <a:buSzPct val="90000"/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2"/>
                </a:solidFill>
              </a:rPr>
              <a:t>Nie rozpraszaj kierowcy;</a:t>
            </a:r>
          </a:p>
          <a:p>
            <a:pPr marL="342900" indent="-342900" algn="just">
              <a:buSzPct val="90000"/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2"/>
                </a:solidFill>
              </a:rPr>
              <a:t>Przewożąc zwierzęta, pamiętaj o postojach i pojeniu ich;</a:t>
            </a:r>
          </a:p>
          <a:p>
            <a:pPr marL="342900" indent="-342900" algn="just">
              <a:buSzPct val="90000"/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2"/>
                </a:solidFill>
              </a:rPr>
              <a:t>W czasie jazdy rób przerwy</a:t>
            </a:r>
            <a:r>
              <a:rPr lang="pl-PL" sz="2000" dirty="0">
                <a:solidFill>
                  <a:schemeClr val="tx2"/>
                </a:solidFill>
              </a:rPr>
              <a:t>, popijaj wodę i nie oddalaj się od pojazdu;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47CC4A59-6E88-496A-B05B-56B18B4E9C57}"/>
              </a:ext>
            </a:extLst>
          </p:cNvPr>
          <p:cNvSpPr/>
          <p:nvPr/>
        </p:nvSpPr>
        <p:spPr>
          <a:xfrm>
            <a:off x="1164266" y="5510041"/>
            <a:ext cx="71660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90000"/>
            </a:pPr>
            <a:r>
              <a:rPr lang="pl-PL" b="1" dirty="0">
                <a:solidFill>
                  <a:srgbClr val="FF0000"/>
                </a:solidFill>
              </a:rPr>
              <a:t>UWAGA! </a:t>
            </a:r>
            <a:r>
              <a:rPr lang="pl-PL" dirty="0">
                <a:solidFill>
                  <a:schemeClr val="tx2"/>
                </a:solidFill>
              </a:rPr>
              <a:t>Nigdy, pod żadnym pozorem i nawet na chwilę </a:t>
            </a:r>
            <a:r>
              <a:rPr lang="pl-PL" b="1" dirty="0">
                <a:solidFill>
                  <a:schemeClr val="tx2"/>
                </a:solidFill>
              </a:rPr>
              <a:t>nie zostawiaj dzieci ani zwierząt w zamkniętym aucie</a:t>
            </a:r>
            <a:r>
              <a:rPr lang="pl-PL" dirty="0">
                <a:solidFill>
                  <a:schemeClr val="tx2"/>
                </a:solidFill>
              </a:rPr>
              <a:t>, które stoi na słońcu. Taka sytuacja może być skrajnie niebezpieczna!</a:t>
            </a:r>
          </a:p>
        </p:txBody>
      </p:sp>
      <p:sp>
        <p:nvSpPr>
          <p:cNvPr id="11" name="Symbol zastępczy stopki 6">
            <a:extLst>
              <a:ext uri="{FF2B5EF4-FFF2-40B4-BE49-F238E27FC236}">
                <a16:creationId xmlns:a16="http://schemas.microsoft.com/office/drawing/2014/main" id="{7D80E3D7-24DF-49C9-B47B-A3BD10E9E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955" y="6515101"/>
            <a:ext cx="6876415" cy="228600"/>
          </a:xfrm>
        </p:spPr>
        <p:txBody>
          <a:bodyPr/>
          <a:lstStyle/>
          <a:p>
            <a:pPr rtl="0"/>
            <a:r>
              <a:rPr lang="pl-PL" b="1" dirty="0"/>
              <a:t>Autor - KPP w Działdowie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9E14F12A-59D8-4CB3-AC87-E84828969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7147" y="0"/>
            <a:ext cx="2645893" cy="17253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526EEC3C-FD4E-4AB7-AD0E-9CEE3D92A599}"/>
              </a:ext>
            </a:extLst>
          </p:cNvPr>
          <p:cNvSpPr/>
          <p:nvPr/>
        </p:nvSpPr>
        <p:spPr>
          <a:xfrm>
            <a:off x="1520727" y="616688"/>
            <a:ext cx="518103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NA JEZDNI I W PODRÓŻY</a:t>
            </a:r>
            <a:endParaRPr lang="pl-PL" sz="3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7155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4546713A-E035-434A-B9DD-38D245B54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117" y="6515101"/>
            <a:ext cx="6876415" cy="228600"/>
          </a:xfrm>
        </p:spPr>
        <p:txBody>
          <a:bodyPr/>
          <a:lstStyle/>
          <a:p>
            <a:pPr rtl="0"/>
            <a:r>
              <a:rPr lang="pl-PL" b="1" dirty="0"/>
              <a:t>Autor - KPP w Działdowie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C9C08FC-CE61-4CB4-BF14-63154E41F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5" y="114299"/>
            <a:ext cx="1401772" cy="1117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FC4339E0-3FDB-40DB-82F3-2E5006103027}"/>
              </a:ext>
            </a:extLst>
          </p:cNvPr>
          <p:cNvSpPr/>
          <p:nvPr/>
        </p:nvSpPr>
        <p:spPr>
          <a:xfrm>
            <a:off x="2919767" y="459765"/>
            <a:ext cx="6765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NA WAKACJE BEZPIECZNYM AUTOBUSEM</a:t>
            </a:r>
            <a:endParaRPr lang="pl-PL" sz="2800" b="1" i="0" cap="all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B8234187-8560-46EE-AB56-083843204189}"/>
              </a:ext>
            </a:extLst>
          </p:cNvPr>
          <p:cNvSpPr/>
          <p:nvPr/>
        </p:nvSpPr>
        <p:spPr>
          <a:xfrm>
            <a:off x="1589104" y="1097284"/>
            <a:ext cx="97584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chemeClr val="tx2"/>
                </a:solidFill>
              </a:rPr>
              <a:t>Wstępnej </a:t>
            </a:r>
            <a:r>
              <a:rPr lang="pl-PL" b="1" dirty="0">
                <a:solidFill>
                  <a:schemeClr val="tx2"/>
                </a:solidFill>
              </a:rPr>
              <a:t>weryfikacji autobusów szkolnych</a:t>
            </a:r>
            <a:r>
              <a:rPr lang="pl-PL" dirty="0">
                <a:solidFill>
                  <a:schemeClr val="tx2"/>
                </a:solidFill>
              </a:rPr>
              <a:t>, wycieczkowych </a:t>
            </a:r>
            <a:r>
              <a:rPr lang="pl-PL" b="1" dirty="0">
                <a:solidFill>
                  <a:schemeClr val="tx2"/>
                </a:solidFill>
              </a:rPr>
              <a:t>można dokonać </a:t>
            </a:r>
            <a:r>
              <a:rPr lang="pl-PL" dirty="0">
                <a:solidFill>
                  <a:schemeClr val="tx2"/>
                </a:solidFill>
              </a:rPr>
              <a:t>sprawdzając podstawowe informacje o danym pojeździe </a:t>
            </a:r>
            <a:r>
              <a:rPr lang="pl-PL" b="1" dirty="0">
                <a:solidFill>
                  <a:schemeClr val="tx2"/>
                </a:solidFill>
              </a:rPr>
              <a:t>na </a:t>
            </a:r>
            <a:r>
              <a:rPr lang="pl-PL" dirty="0">
                <a:solidFill>
                  <a:schemeClr val="tx2"/>
                </a:solidFill>
              </a:rPr>
              <a:t>stronie </a:t>
            </a:r>
            <a:r>
              <a:rPr lang="pl-PL" b="1" i="1" u="sng" dirty="0">
                <a:solidFill>
                  <a:schemeClr val="tx2"/>
                </a:solidFill>
              </a:rPr>
              <a:t>www.bezpiecznyautobus.gov.pl. </a:t>
            </a:r>
            <a:r>
              <a:rPr lang="pl-PL" dirty="0">
                <a:solidFill>
                  <a:schemeClr val="tx2"/>
                </a:solidFill>
              </a:rPr>
              <a:t>Może to zrobić każdy rodzic, opiekun grupy czy organizator wyjazdu. Wystarczy znać numer rejestracyjny autobusu.</a:t>
            </a:r>
          </a:p>
          <a:p>
            <a:pPr algn="just"/>
            <a:endParaRPr lang="pl-PL" dirty="0">
              <a:solidFill>
                <a:schemeClr val="tx2"/>
              </a:solidFill>
            </a:endParaRPr>
          </a:p>
          <a:p>
            <a:pPr algn="just"/>
            <a:r>
              <a:rPr lang="pl-PL" dirty="0">
                <a:solidFill>
                  <a:schemeClr val="tx2"/>
                </a:solidFill>
              </a:rPr>
              <a:t>Dzięki tej bezpłatnej usłudze sprawdzimy m.in. czy autobus: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</a:rPr>
              <a:t>ma ważne obowiązkowe ubezpieczenie OC,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</a:rPr>
              <a:t>posiada ważne obowiązkowe badanie techniczne,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</a:rPr>
              <a:t>dane techniczne, takie jak dopuszczalna liczba miejsc czy masa pojazdu,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</a:rPr>
              <a:t>komunikat, czy pojazd nie jest oznaczony obecnie w bazie, jako wyrejestrowany, wycofany z ruchu lub kradziony</a:t>
            </a:r>
          </a:p>
          <a:p>
            <a:pPr algn="just"/>
            <a:endParaRPr lang="pl-PL" dirty="0">
              <a:solidFill>
                <a:schemeClr val="tx2"/>
              </a:solidFill>
            </a:endParaRPr>
          </a:p>
          <a:p>
            <a:pPr algn="just"/>
            <a:r>
              <a:rPr lang="pl-PL" dirty="0">
                <a:solidFill>
                  <a:schemeClr val="tx2"/>
                </a:solidFill>
              </a:rPr>
              <a:t>Jeśli nauczyciel, rodzic czy organizator wyjazdu będzie miał jakiekolwiek podejrzenia, dotyczące stanu technicznego autokaru lub stanu psychofizycznego kierowcy, swoje wątpliwości powinien zgłosić policjantom.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3" name="Model 3D 12" descr="School Bus">
                <a:extLst>
                  <a:ext uri="{FF2B5EF4-FFF2-40B4-BE49-F238E27FC236}">
                    <a16:creationId xmlns:a16="http://schemas.microsoft.com/office/drawing/2014/main" id="{5B88D7B3-B930-43F0-889A-96A9C416338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4288190"/>
                  </p:ext>
                </p:extLst>
              </p:nvPr>
            </p:nvGraphicFramePr>
            <p:xfrm>
              <a:off x="6044694" y="4781191"/>
              <a:ext cx="3640451" cy="2076809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3640451" cy="2076809"/>
                    </a:xfrm>
                    <a:prstGeom prst="rect">
                      <a:avLst/>
                    </a:prstGeom>
                  </am3d:spPr>
                  <am3d:camera>
                    <am3d:pos x="0" y="0" z="5581908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59189" d="1000000"/>
                    <am3d:preTrans dx="-3010" dy="-8412981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24287" ay="-3097928" az="-19029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403246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3" name="Model 3D 12" descr="School Bus">
                <a:extLst>
                  <a:ext uri="{FF2B5EF4-FFF2-40B4-BE49-F238E27FC236}">
                    <a16:creationId xmlns:a16="http://schemas.microsoft.com/office/drawing/2014/main" id="{5B88D7B3-B930-43F0-889A-96A9C416338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44694" y="4781191"/>
                <a:ext cx="3640451" cy="207680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Unia Kosztowy - Powrót z obozu">
            <a:extLst>
              <a:ext uri="{FF2B5EF4-FFF2-40B4-BE49-F238E27FC236}">
                <a16:creationId xmlns:a16="http://schemas.microsoft.com/office/drawing/2014/main" id="{AD8B6E7C-9FDD-42CA-B2F8-96100E322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272" y="4209335"/>
            <a:ext cx="3918627" cy="242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4546713A-E035-434A-B9DD-38D245B54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955" y="6515101"/>
            <a:ext cx="6876415" cy="228600"/>
          </a:xfrm>
        </p:spPr>
        <p:txBody>
          <a:bodyPr/>
          <a:lstStyle/>
          <a:p>
            <a:pPr rtl="0"/>
            <a:r>
              <a:rPr lang="pl-PL" b="1" dirty="0"/>
              <a:t>Autor - KPP w Działdowie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C9C08FC-CE61-4CB4-BF14-63154E41F9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5" y="114299"/>
            <a:ext cx="1401772" cy="1117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FC4339E0-3FDB-40DB-82F3-2E5006103027}"/>
              </a:ext>
            </a:extLst>
          </p:cNvPr>
          <p:cNvSpPr/>
          <p:nvPr/>
        </p:nvSpPr>
        <p:spPr>
          <a:xfrm>
            <a:off x="2805410" y="411660"/>
            <a:ext cx="6760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NA WAKACJE BEZPIECZNYM AUTOBUSEM</a:t>
            </a:r>
            <a:endParaRPr lang="pl-PL" sz="2800" b="1" i="0" cap="all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7B1FA8EC-44CE-4D9A-95A9-A14ED15A5610}"/>
              </a:ext>
            </a:extLst>
          </p:cNvPr>
          <p:cNvSpPr/>
          <p:nvPr/>
        </p:nvSpPr>
        <p:spPr>
          <a:xfrm>
            <a:off x="1812586" y="1232241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</a:rPr>
              <a:t>W trosce o komfort i bezpieczeństwo grup wycieczkowych, 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</a:rPr>
              <a:t>policjanci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</a:rPr>
              <a:t> w okresie 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</a:rPr>
              <a:t>od 26 czerwca do 31 sierpnia 2020 roku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</a:rPr>
              <a:t>, 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</a:rPr>
              <a:t>będą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</a:rPr>
              <a:t> w wybranych punktach i o ustalonych godzinach 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</a:rPr>
              <a:t>kontrolować stan techniczny autokarów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</a:rPr>
              <a:t>, uprawnienia i trzeźwość kierowców.</a:t>
            </a:r>
            <a:endParaRPr lang="pl-PL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Tabela 11">
            <a:extLst>
              <a:ext uri="{FF2B5EF4-FFF2-40B4-BE49-F238E27FC236}">
                <a16:creationId xmlns:a16="http://schemas.microsoft.com/office/drawing/2014/main" id="{6D642402-3D42-47F5-8D1B-01EA4D80E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888895"/>
              </p:ext>
            </p:extLst>
          </p:nvPr>
        </p:nvGraphicFramePr>
        <p:xfrm>
          <a:off x="1369962" y="2481321"/>
          <a:ext cx="9452075" cy="1371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58244">
                  <a:extLst>
                    <a:ext uri="{9D8B030D-6E8A-4147-A177-3AD203B41FA5}">
                      <a16:colId xmlns:a16="http://schemas.microsoft.com/office/drawing/2014/main" val="1272830366"/>
                    </a:ext>
                  </a:extLst>
                </a:gridCol>
                <a:gridCol w="3994185">
                  <a:extLst>
                    <a:ext uri="{9D8B030D-6E8A-4147-A177-3AD203B41FA5}">
                      <a16:colId xmlns:a16="http://schemas.microsoft.com/office/drawing/2014/main" val="2659027695"/>
                    </a:ext>
                  </a:extLst>
                </a:gridCol>
                <a:gridCol w="3399646">
                  <a:extLst>
                    <a:ext uri="{9D8B030D-6E8A-4147-A177-3AD203B41FA5}">
                      <a16:colId xmlns:a16="http://schemas.microsoft.com/office/drawing/2014/main" val="11590428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2"/>
                          </a:solidFill>
                          <a:effectLst/>
                        </a:rPr>
                        <a:t>KPP w Działdowie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2"/>
                          </a:solidFill>
                          <a:effectLst/>
                        </a:rPr>
                        <a:t>Kontrole przeprowadzane w miejscu wskazanym przez osoby zamawiające po wcześniejszym uzgodnieniu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2"/>
                          </a:solidFill>
                          <a:effectLst/>
                        </a:rPr>
                        <a:t>Dyżurny KPP </a:t>
                      </a:r>
                      <a:r>
                        <a:rPr lang="pl-PL" b="1" u="sng" dirty="0">
                          <a:solidFill>
                            <a:schemeClr val="tx2"/>
                          </a:solidFill>
                          <a:effectLst/>
                        </a:rPr>
                        <a:t>47-732-32-00</a:t>
                      </a:r>
                      <a:r>
                        <a:rPr lang="pl-PL" b="0" dirty="0">
                          <a:solidFill>
                            <a:schemeClr val="tx2"/>
                          </a:solidFill>
                          <a:effectLst/>
                        </a:rPr>
                        <a:t> – dni robocze</a:t>
                      </a:r>
                    </a:p>
                    <a:p>
                      <a:pPr algn="ctr"/>
                      <a:r>
                        <a:rPr lang="pl-PL" b="0" dirty="0">
                          <a:solidFill>
                            <a:schemeClr val="tx2"/>
                          </a:solidFill>
                          <a:effectLst/>
                        </a:rPr>
                        <a:t>Kierownik ORD </a:t>
                      </a:r>
                      <a:r>
                        <a:rPr lang="pl-PL" b="1" u="sng" dirty="0">
                          <a:solidFill>
                            <a:schemeClr val="tx2"/>
                          </a:solidFill>
                          <a:effectLst/>
                        </a:rPr>
                        <a:t>47-732-32-49</a:t>
                      </a:r>
                      <a:r>
                        <a:rPr lang="pl-PL" b="0" dirty="0">
                          <a:solidFill>
                            <a:schemeClr val="tx2"/>
                          </a:solidFill>
                          <a:effectLst/>
                        </a:rPr>
                        <a:t> - dni robocze</a:t>
                      </a:r>
                    </a:p>
                    <a:p>
                      <a:pPr algn="ctr"/>
                      <a:r>
                        <a:rPr lang="pl-PL" b="0" dirty="0">
                          <a:solidFill>
                            <a:schemeClr val="tx2"/>
                          </a:solidFill>
                          <a:effectLst/>
                        </a:rPr>
                        <a:t>w godz. 8</a:t>
                      </a:r>
                      <a:r>
                        <a:rPr lang="pl-PL" b="0" baseline="30000" dirty="0">
                          <a:solidFill>
                            <a:schemeClr val="tx2"/>
                          </a:solidFill>
                          <a:effectLst/>
                        </a:rPr>
                        <a:t>00</a:t>
                      </a:r>
                      <a:r>
                        <a:rPr lang="pl-PL" b="0" dirty="0">
                          <a:solidFill>
                            <a:schemeClr val="tx2"/>
                          </a:solidFill>
                          <a:effectLst/>
                        </a:rPr>
                        <a:t>-15</a:t>
                      </a:r>
                      <a:r>
                        <a:rPr lang="pl-PL" b="0" baseline="30000" dirty="0">
                          <a:solidFill>
                            <a:schemeClr val="tx2"/>
                          </a:solidFill>
                          <a:effectLst/>
                        </a:rPr>
                        <a:t>00</a:t>
                      </a:r>
                      <a:endParaRPr lang="pl-PL" b="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8442757"/>
                  </a:ext>
                </a:extLst>
              </a:tr>
            </a:tbl>
          </a:graphicData>
        </a:graphic>
      </p:graphicFrame>
      <p:sp>
        <p:nvSpPr>
          <p:cNvPr id="5" name="Prostokąt 4">
            <a:extLst>
              <a:ext uri="{FF2B5EF4-FFF2-40B4-BE49-F238E27FC236}">
                <a16:creationId xmlns:a16="http://schemas.microsoft.com/office/drawing/2014/main" id="{1E32B0EB-2D34-4EE8-BAA7-82B113DC5270}"/>
              </a:ext>
            </a:extLst>
          </p:cNvPr>
          <p:cNvSpPr/>
          <p:nvPr/>
        </p:nvSpPr>
        <p:spPr>
          <a:xfrm>
            <a:off x="1520724" y="3979011"/>
            <a:ext cx="93299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chemeClr val="tx2"/>
                </a:solidFill>
              </a:rPr>
              <a:t>Więcej informacji na temat punktów kontroli autobusów w województwie warmińsko-mazurskim można uzyskać na stronie: </a:t>
            </a:r>
            <a:r>
              <a:rPr lang="pl-PL" sz="1400" b="1" i="1" u="sng" dirty="0">
                <a:solidFill>
                  <a:schemeClr val="tx2"/>
                </a:solidFill>
              </a:rPr>
              <a:t>http://www.warminsko-mazurska.policja.gov.pl/ol/aktualnosci/69905,Na-wakacje-bezpiecznym-autobusem.html</a:t>
            </a:r>
          </a:p>
        </p:txBody>
      </p:sp>
    </p:spTree>
    <p:extLst>
      <p:ext uri="{BB962C8B-B14F-4D97-AF65-F5344CB8AC3E}">
        <p14:creationId xmlns:p14="http://schemas.microsoft.com/office/powerpoint/2010/main" val="4066366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8F426B4B-03F6-459A-B91C-0E9DFF74A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9" y="114299"/>
            <a:ext cx="1401772" cy="1117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C9C760F-DD83-467D-B479-A8D3A08C8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955" y="6515101"/>
            <a:ext cx="6876415" cy="228600"/>
          </a:xfrm>
        </p:spPr>
        <p:txBody>
          <a:bodyPr/>
          <a:lstStyle/>
          <a:p>
            <a:pPr rtl="0"/>
            <a:r>
              <a:rPr lang="pl-PL" b="1" dirty="0"/>
              <a:t>Autor - KPP w Działdowie</a:t>
            </a:r>
          </a:p>
        </p:txBody>
      </p:sp>
      <p:sp>
        <p:nvSpPr>
          <p:cNvPr id="7" name="Zawartość — symbol zastępczy 2">
            <a:extLst>
              <a:ext uri="{FF2B5EF4-FFF2-40B4-BE49-F238E27FC236}">
                <a16:creationId xmlns:a16="http://schemas.microsoft.com/office/drawing/2014/main" id="{7DB5020E-981D-47A6-9966-432CF9631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5104" y="1653414"/>
            <a:ext cx="3229523" cy="3059777"/>
          </a:xfrm>
        </p:spPr>
        <p:txBody>
          <a:bodyPr rtlCol="0">
            <a:normAutofit/>
          </a:bodyPr>
          <a:lstStyle/>
          <a:p>
            <a:pPr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chemeClr val="tx2"/>
                </a:solidFill>
                <a:latin typeface="tahoma" panose="020B0604030504040204" pitchFamily="34" charset="0"/>
              </a:rPr>
              <a:t>112</a:t>
            </a:r>
            <a:r>
              <a:rPr lang="pl-PL" sz="1400" dirty="0">
                <a:solidFill>
                  <a:schemeClr val="tx2"/>
                </a:solidFill>
                <a:latin typeface="tahoma" panose="020B0604030504040204" pitchFamily="34" charset="0"/>
              </a:rPr>
              <a:t> - numer alarmowy</a:t>
            </a:r>
          </a:p>
          <a:p>
            <a:pPr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chemeClr val="tx2"/>
                </a:solidFill>
                <a:latin typeface="tahoma" panose="020B0604030504040204" pitchFamily="34" charset="0"/>
              </a:rPr>
              <a:t>984</a:t>
            </a:r>
            <a:r>
              <a:rPr lang="pl-PL" sz="1400" dirty="0">
                <a:solidFill>
                  <a:schemeClr val="tx2"/>
                </a:solidFill>
                <a:latin typeface="tahoma" panose="020B0604030504040204" pitchFamily="34" charset="0"/>
              </a:rPr>
              <a:t> - Pogotowie Rzeczne</a:t>
            </a:r>
          </a:p>
          <a:p>
            <a:pPr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chemeClr val="tx2"/>
                </a:solidFill>
                <a:latin typeface="tahoma" panose="020B0604030504040204" pitchFamily="34" charset="0"/>
              </a:rPr>
              <a:t>985</a:t>
            </a:r>
            <a:r>
              <a:rPr lang="pl-PL" sz="1400" dirty="0">
                <a:solidFill>
                  <a:schemeClr val="tx2"/>
                </a:solidFill>
                <a:latin typeface="tahoma" panose="020B0604030504040204" pitchFamily="34" charset="0"/>
              </a:rPr>
              <a:t> - Ratownictwo Morskie i Górskie</a:t>
            </a:r>
          </a:p>
          <a:p>
            <a:pPr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chemeClr val="tx2"/>
                </a:solidFill>
                <a:latin typeface="tahoma" panose="020B0604030504040204" pitchFamily="34" charset="0"/>
              </a:rPr>
              <a:t>993</a:t>
            </a:r>
            <a:r>
              <a:rPr lang="pl-PL" sz="1400" dirty="0">
                <a:solidFill>
                  <a:schemeClr val="tx2"/>
                </a:solidFill>
                <a:latin typeface="tahoma" panose="020B0604030504040204" pitchFamily="34" charset="0"/>
              </a:rPr>
              <a:t> - Pogotowie Ciepłownicze</a:t>
            </a:r>
          </a:p>
          <a:p>
            <a:pPr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chemeClr val="tx2"/>
                </a:solidFill>
                <a:latin typeface="tahoma" panose="020B0604030504040204" pitchFamily="34" charset="0"/>
              </a:rPr>
              <a:t>992</a:t>
            </a:r>
            <a:r>
              <a:rPr lang="pl-PL" sz="1400" dirty="0">
                <a:solidFill>
                  <a:schemeClr val="tx2"/>
                </a:solidFill>
                <a:latin typeface="tahoma" panose="020B0604030504040204" pitchFamily="34" charset="0"/>
              </a:rPr>
              <a:t> - Pogotowie Gazowe</a:t>
            </a:r>
          </a:p>
          <a:p>
            <a:pPr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chemeClr val="tx2"/>
                </a:solidFill>
                <a:latin typeface="tahoma" panose="020B0604030504040204" pitchFamily="34" charset="0"/>
              </a:rPr>
              <a:t>991</a:t>
            </a:r>
            <a:r>
              <a:rPr lang="pl-PL" sz="1400" dirty="0">
                <a:solidFill>
                  <a:schemeClr val="tx2"/>
                </a:solidFill>
                <a:latin typeface="tahoma" panose="020B0604030504040204" pitchFamily="34" charset="0"/>
              </a:rPr>
              <a:t>- Pogotowie Energetyczne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DB77C63E-9FA1-4692-8DD3-E441901AF479}"/>
              </a:ext>
            </a:extLst>
          </p:cNvPr>
          <p:cNvSpPr/>
          <p:nvPr/>
        </p:nvSpPr>
        <p:spPr>
          <a:xfrm>
            <a:off x="1831382" y="1084028"/>
            <a:ext cx="584755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Jeśli zdarzy się wypadek</a:t>
            </a:r>
          </a:p>
          <a:p>
            <a:pPr algn="ctr"/>
            <a:r>
              <a:rPr lang="pl-PL" sz="3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  zadzwoń</a:t>
            </a:r>
            <a:endParaRPr lang="pl-PL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Grafika 9" descr="Słuchawka">
            <a:extLst>
              <a:ext uri="{FF2B5EF4-FFF2-40B4-BE49-F238E27FC236}">
                <a16:creationId xmlns:a16="http://schemas.microsoft.com/office/drawing/2014/main" id="{FAD049FE-FC57-4421-99A1-1070611A64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68931" y="1658035"/>
            <a:ext cx="529787" cy="529787"/>
          </a:xfrm>
          <a:prstGeom prst="rect">
            <a:avLst/>
          </a:prstGeom>
        </p:spPr>
      </p:pic>
      <p:sp>
        <p:nvSpPr>
          <p:cNvPr id="12" name="Zawartość — symbol zastępczy 2">
            <a:extLst>
              <a:ext uri="{FF2B5EF4-FFF2-40B4-BE49-F238E27FC236}">
                <a16:creationId xmlns:a16="http://schemas.microsoft.com/office/drawing/2014/main" id="{C5EF3A13-E841-43F7-8BE3-9AC66646E14A}"/>
              </a:ext>
            </a:extLst>
          </p:cNvPr>
          <p:cNvSpPr txBox="1">
            <a:spLocks/>
          </p:cNvSpPr>
          <p:nvPr/>
        </p:nvSpPr>
        <p:spPr>
          <a:xfrm>
            <a:off x="4864627" y="1525322"/>
            <a:ext cx="2945733" cy="2723549"/>
          </a:xfrm>
          <a:prstGeom prst="roundRect">
            <a:avLst>
              <a:gd name="adj" fmla="val 3725"/>
            </a:avLst>
          </a:prstGeom>
        </p:spPr>
        <p:txBody>
          <a:bodyPr vert="horz" lIns="91440" tIns="91440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chemeClr val="tx2"/>
                </a:solidFill>
                <a:latin typeface="tahoma" panose="020B0604030504040204" pitchFamily="34" charset="0"/>
              </a:rPr>
              <a:t>997</a:t>
            </a:r>
            <a:r>
              <a:rPr lang="pl-PL" sz="1400" dirty="0">
                <a:solidFill>
                  <a:schemeClr val="tx2"/>
                </a:solidFill>
                <a:latin typeface="tahoma" panose="020B0604030504040204" pitchFamily="34" charset="0"/>
              </a:rPr>
              <a:t> - Policja</a:t>
            </a:r>
          </a:p>
          <a:p>
            <a:pPr marL="171450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chemeClr val="tx2"/>
                </a:solidFill>
                <a:latin typeface="tahoma" panose="020B0604030504040204" pitchFamily="34" charset="0"/>
              </a:rPr>
              <a:t>998</a:t>
            </a:r>
            <a:r>
              <a:rPr lang="pl-PL" sz="1400" dirty="0">
                <a:solidFill>
                  <a:schemeClr val="tx2"/>
                </a:solidFill>
                <a:latin typeface="tahoma" panose="020B0604030504040204" pitchFamily="34" charset="0"/>
              </a:rPr>
              <a:t> - Straż Pożarna</a:t>
            </a:r>
          </a:p>
          <a:p>
            <a:pPr marL="171450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chemeClr val="tx2"/>
                </a:solidFill>
                <a:latin typeface="tahoma" panose="020B0604030504040204" pitchFamily="34" charset="0"/>
              </a:rPr>
              <a:t>999</a:t>
            </a:r>
            <a:r>
              <a:rPr lang="pl-PL" sz="1400" dirty="0">
                <a:solidFill>
                  <a:schemeClr val="tx2"/>
                </a:solidFill>
                <a:latin typeface="tahoma" panose="020B0604030504040204" pitchFamily="34" charset="0"/>
              </a:rPr>
              <a:t> - Pogotowie Ratunkowe</a:t>
            </a:r>
          </a:p>
          <a:p>
            <a:pPr algn="just">
              <a:spcBef>
                <a:spcPts val="0"/>
              </a:spcBef>
            </a:pPr>
            <a:endParaRPr lang="pl-PL" sz="1400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pl-PL" sz="1400" dirty="0">
                <a:solidFill>
                  <a:schemeClr val="tx2"/>
                </a:solidFill>
                <a:latin typeface="tahoma" panose="020B0604030504040204" pitchFamily="34" charset="0"/>
              </a:rPr>
              <a:t>Inne numery alarmowe</a:t>
            </a:r>
          </a:p>
          <a:p>
            <a:pPr algn="just">
              <a:spcBef>
                <a:spcPts val="0"/>
              </a:spcBef>
            </a:pPr>
            <a:endParaRPr lang="pl-PL" sz="1400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chemeClr val="tx2"/>
                </a:solidFill>
                <a:latin typeface="tahoma" panose="020B0604030504040204" pitchFamily="34" charset="0"/>
              </a:rPr>
              <a:t>601 100 100 </a:t>
            </a:r>
            <a:r>
              <a:rPr lang="pl-PL" sz="1400" dirty="0">
                <a:solidFill>
                  <a:schemeClr val="tx2"/>
                </a:solidFill>
                <a:latin typeface="tahoma" panose="020B0604030504040204" pitchFamily="34" charset="0"/>
              </a:rPr>
              <a:t>numer ratunkowy nad wodą (WOPR i MOPR)</a:t>
            </a:r>
          </a:p>
          <a:p>
            <a:pPr marL="171450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chemeClr val="tx2"/>
                </a:solidFill>
                <a:latin typeface="tahoma" panose="020B0604030504040204" pitchFamily="34" charset="0"/>
              </a:rPr>
              <a:t>601 100 300 </a:t>
            </a:r>
            <a:r>
              <a:rPr lang="pl-PL" sz="1400" dirty="0">
                <a:solidFill>
                  <a:schemeClr val="tx2"/>
                </a:solidFill>
                <a:latin typeface="tahoma" panose="020B0604030504040204" pitchFamily="34" charset="0"/>
              </a:rPr>
              <a:t>numer ratunkowy w górach (GOPR i TOPR)</a:t>
            </a:r>
          </a:p>
        </p:txBody>
      </p:sp>
      <p:sp>
        <p:nvSpPr>
          <p:cNvPr id="13" name="Zawartość — symbol zastępczy 2">
            <a:extLst>
              <a:ext uri="{FF2B5EF4-FFF2-40B4-BE49-F238E27FC236}">
                <a16:creationId xmlns:a16="http://schemas.microsoft.com/office/drawing/2014/main" id="{4194CA08-BAA1-4FA6-95BC-D971E27A19BC}"/>
              </a:ext>
            </a:extLst>
          </p:cNvPr>
          <p:cNvSpPr txBox="1">
            <a:spLocks/>
          </p:cNvSpPr>
          <p:nvPr/>
        </p:nvSpPr>
        <p:spPr>
          <a:xfrm>
            <a:off x="3810000" y="1653415"/>
            <a:ext cx="4572000" cy="4114800"/>
          </a:xfrm>
          <a:prstGeom prst="roundRect">
            <a:avLst>
              <a:gd name="adj" fmla="val 3725"/>
            </a:avLst>
          </a:prstGeom>
        </p:spPr>
        <p:txBody>
          <a:bodyPr vert="horz" lIns="91440" tIns="91440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1030" name="Picture 6" descr="Służba na wodach – policyjni wodniacy z Warmii i Mazur ...">
            <a:extLst>
              <a:ext uri="{FF2B5EF4-FFF2-40B4-BE49-F238E27FC236}">
                <a16:creationId xmlns:a16="http://schemas.microsoft.com/office/drawing/2014/main" id="{6BABAFC9-B5EB-404E-B9A3-A390B4EDA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423" y="41258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akacje - pracowity czas dla ratowników TOPR">
            <a:extLst>
              <a:ext uri="{FF2B5EF4-FFF2-40B4-BE49-F238E27FC236}">
                <a16:creationId xmlns:a16="http://schemas.microsoft.com/office/drawing/2014/main" id="{8807EDB0-C1F8-415A-8CC3-642FCB48B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423" y="424887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ypadek kobiety na paralotni. Na Dzikowcu interweniował GOPR i ...">
            <a:extLst>
              <a:ext uri="{FF2B5EF4-FFF2-40B4-BE49-F238E27FC236}">
                <a16:creationId xmlns:a16="http://schemas.microsoft.com/office/drawing/2014/main" id="{01ACF85B-0124-493B-9236-1AE4C3F8B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423" y="2233356"/>
            <a:ext cx="2795263" cy="18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365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ASZE GRUPY | Przedszkole nr 9 im. Pluszowego Misia">
            <a:extLst>
              <a:ext uri="{FF2B5EF4-FFF2-40B4-BE49-F238E27FC236}">
                <a16:creationId xmlns:a16="http://schemas.microsoft.com/office/drawing/2014/main" id="{AFB78760-88CE-468C-94DE-C4C0EFF2C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6445" cy="245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07456" y="3868671"/>
            <a:ext cx="2743201" cy="1034467"/>
          </a:xfrm>
        </p:spPr>
        <p:txBody>
          <a:bodyPr rtlCol="0"/>
          <a:lstStyle/>
          <a:p>
            <a:pPr algn="ctr" rtl="0"/>
            <a:r>
              <a:rPr lang="pl-PL" b="1" dirty="0">
                <a:solidFill>
                  <a:srgbClr val="0070C0"/>
                </a:solidFill>
                <a:latin typeface="Amiri Quran" panose="00000500000000000000" pitchFamily="2" charset="-78"/>
                <a:cs typeface="Amiri Quran" panose="00000500000000000000" pitchFamily="2" charset="-78"/>
              </a:rPr>
              <a:t>Dziękujemy za uwagę</a:t>
            </a:r>
            <a:endParaRPr lang="pl" b="1" dirty="0">
              <a:solidFill>
                <a:srgbClr val="0070C0"/>
              </a:solidFill>
              <a:latin typeface="Amiri Quran" panose="00000500000000000000" pitchFamily="2" charset="-78"/>
              <a:cs typeface="Amiri Quran" panose="00000500000000000000" pitchFamily="2" charset="-78"/>
            </a:endParaRP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202967" y="5521146"/>
            <a:ext cx="3770414" cy="265372"/>
          </a:xfrm>
        </p:spPr>
        <p:txBody>
          <a:bodyPr rtlCol="0">
            <a:normAutofit fontScale="92500" lnSpcReduction="10000"/>
          </a:bodyPr>
          <a:lstStyle/>
          <a:p>
            <a:pPr algn="ctr" rtl="0"/>
            <a:r>
              <a:rPr lang="pl-PL" b="1" dirty="0">
                <a:solidFill>
                  <a:schemeClr val="tx2"/>
                </a:solidFill>
                <a:latin typeface="Bradley Hand ITC" panose="03070402050302030203" pitchFamily="66" charset="0"/>
              </a:rPr>
              <a:t>Komenda Powiatowa Policji w Działdowie 2020</a:t>
            </a:r>
            <a:endParaRPr lang="en-US" b="1" dirty="0">
              <a:solidFill>
                <a:schemeClr val="tx2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1E78088-DF4D-4D82-8570-F9C1EEC67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053" y="2536428"/>
            <a:ext cx="1564078" cy="1247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930D4DE2-06DC-4EE5-ADBD-AB3B12F9F8F6}"/>
              </a:ext>
            </a:extLst>
          </p:cNvPr>
          <p:cNvSpPr/>
          <p:nvPr/>
        </p:nvSpPr>
        <p:spPr>
          <a:xfrm>
            <a:off x="2428171" y="3899506"/>
            <a:ext cx="49212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cap="none" spc="0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Do zobaczenia po wakacjach</a:t>
            </a:r>
          </a:p>
        </p:txBody>
      </p:sp>
      <p:pic>
        <p:nvPicPr>
          <p:cNvPr id="12" name="Symbol zastępczy zawartości 8">
            <a:extLst>
              <a:ext uri="{FF2B5EF4-FFF2-40B4-BE49-F238E27FC236}">
                <a16:creationId xmlns:a16="http://schemas.microsoft.com/office/drawing/2014/main" id="{B2F77887-88A4-41D3-A7E5-1237207667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5000"/>
          </a:blip>
          <a:srcRect l="3538" t="7811" r="4070" b="9440"/>
          <a:stretch/>
        </p:blipFill>
        <p:spPr>
          <a:xfrm>
            <a:off x="2428171" y="2049674"/>
            <a:ext cx="5006085" cy="2356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73131" y="673270"/>
            <a:ext cx="4201465" cy="582967"/>
          </a:xfrm>
        </p:spPr>
        <p:txBody>
          <a:bodyPr rtlCol="0">
            <a:normAutofit/>
          </a:bodyPr>
          <a:lstStyle/>
          <a:p>
            <a:r>
              <a:rPr lang="pl-PL" b="1" dirty="0">
                <a:solidFill>
                  <a:schemeClr val="tx2"/>
                </a:solidFill>
                <a:effectLst>
                  <a:reflection blurRad="6350" stA="55000" endA="50" endPos="85000" dir="5400000" sy="-100000" algn="bl" rotWithShape="0"/>
                </a:effectLst>
              </a:rPr>
              <a:t>Bezpieczne wakacje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2000395" y="1783302"/>
            <a:ext cx="9372600" cy="3291396"/>
          </a:xfrm>
        </p:spPr>
        <p:txBody>
          <a:bodyPr rtlCol="0">
            <a:normAutofit/>
          </a:bodyPr>
          <a:lstStyle/>
          <a:p>
            <a:pPr marL="45720" indent="0" algn="just">
              <a:buNone/>
            </a:pPr>
            <a:r>
              <a:rPr lang="pl-PL" sz="2400" dirty="0">
                <a:solidFill>
                  <a:schemeClr val="tx2"/>
                </a:solidFill>
              </a:rPr>
              <a:t>Okres wakacyjny to szczególny czas dla całej rodziny. Właśnie w lipcu i sierpniu wielu z nas wyjeżdża na urlop, a dzieci i młodzież spędzają wakacje nad wodą, w górach, czy na koloniach. Towarzyszące wypoczynkowi odprężenie sprawia, że często zapominamy o podstawowych zasadach bezpieczeństwa. Zwłaszcza, że to głównie rodzice są odpowiedzialni za bezpieczeństwo swoich pociech. Chcąc więc ograniczyć zagrożenie zachęcamy Państwa do skorzystania z naszych porad. 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DE4DD73-5AD9-4E69-B987-4268D4058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955" y="6515101"/>
            <a:ext cx="6876415" cy="228600"/>
          </a:xfrm>
        </p:spPr>
        <p:txBody>
          <a:bodyPr/>
          <a:lstStyle/>
          <a:p>
            <a:pPr rtl="0"/>
            <a:r>
              <a:rPr lang="pl-PL" b="1" dirty="0"/>
              <a:t>Autor - KPP w Działdowie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34CF002-D2B4-469B-A104-42625512A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5" y="114299"/>
            <a:ext cx="1401772" cy="1117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08212" y="497950"/>
            <a:ext cx="4566660" cy="734291"/>
          </a:xfrm>
        </p:spPr>
        <p:txBody>
          <a:bodyPr rtlCol="0"/>
          <a:lstStyle/>
          <a:p>
            <a:r>
              <a:rPr lang="pl-P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  <a:cs typeface="Arial" panose="020B0604020202020204" pitchFamily="34" charset="0"/>
              </a:rPr>
              <a:t>WYCHODZĄC Z DOMU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2208212" y="1600200"/>
            <a:ext cx="9107487" cy="4114800"/>
          </a:xfrm>
        </p:spPr>
        <p:txBody>
          <a:bodyPr rtlCol="0">
            <a:normAutofit/>
          </a:bodyPr>
          <a:lstStyle/>
          <a:p>
            <a:pPr lvl="0" algn="just"/>
            <a:r>
              <a:rPr lang="pl-PL" dirty="0">
                <a:solidFill>
                  <a:schemeClr val="tx2"/>
                </a:solidFill>
              </a:rPr>
              <a:t>dokładnie zamykajcie drzwi i okna; </a:t>
            </a:r>
          </a:p>
          <a:p>
            <a:pPr lvl="0" algn="just"/>
            <a:r>
              <a:rPr lang="pl-PL" dirty="0">
                <a:solidFill>
                  <a:schemeClr val="tx2"/>
                </a:solidFill>
              </a:rPr>
              <a:t>informujcie pozostałych domowników czy znajomych gdzie wychodzicie, z kim i kiedy wrócicie;</a:t>
            </a:r>
          </a:p>
          <a:p>
            <a:pPr lvl="0" algn="just"/>
            <a:r>
              <a:rPr lang="pl-PL" dirty="0">
                <a:solidFill>
                  <a:schemeClr val="tx2"/>
                </a:solidFill>
              </a:rPr>
              <a:t>jako trasę przemarszu wybierajcie miejsca dobrze oświetlone, ruchliwe unikając bezludnych skrótów;</a:t>
            </a:r>
          </a:p>
          <a:p>
            <a:pPr lvl="0" algn="just"/>
            <a:r>
              <a:rPr lang="pl-PL" dirty="0">
                <a:solidFill>
                  <a:schemeClr val="tx2"/>
                </a:solidFill>
              </a:rPr>
              <a:t>ostrożnie podchodźcie do nowych znajomości - nie każdy może mieć dobre intencje;</a:t>
            </a:r>
          </a:p>
          <a:p>
            <a:pPr lvl="0" algn="just"/>
            <a:r>
              <a:rPr lang="pl-PL" dirty="0">
                <a:solidFill>
                  <a:schemeClr val="tx2"/>
                </a:solidFill>
              </a:rPr>
              <a:t>unikajcie jeżdżenia autostopem;</a:t>
            </a:r>
          </a:p>
          <a:p>
            <a:pPr lvl="0" algn="just"/>
            <a:r>
              <a:rPr lang="pl-PL" dirty="0">
                <a:solidFill>
                  <a:schemeClr val="tx2"/>
                </a:solidFill>
              </a:rPr>
              <a:t>nie podchodźcie za blisko jeśli ktoś z auta pyta Was o drogę;</a:t>
            </a:r>
            <a:r>
              <a:rPr lang="pl-PL">
                <a:solidFill>
                  <a:schemeClr val="tx2"/>
                </a:solidFill>
              </a:rPr>
              <a:t> 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6A615FD-B45B-45CC-BFC1-71EB4E109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955" y="6515101"/>
            <a:ext cx="6876415" cy="228600"/>
          </a:xfrm>
        </p:spPr>
        <p:txBody>
          <a:bodyPr/>
          <a:lstStyle/>
          <a:p>
            <a:pPr rtl="0"/>
            <a:r>
              <a:rPr lang="pl-PL" b="1" dirty="0"/>
              <a:t>Autor - KPP w Działdowie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6C8C34E-266E-4ECC-A2C8-79BC66FCC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5" y="114299"/>
            <a:ext cx="1401772" cy="1117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935838" y="1232241"/>
            <a:ext cx="9107487" cy="4482759"/>
          </a:xfrm>
        </p:spPr>
        <p:txBody>
          <a:bodyPr rtlCol="0">
            <a:normAutofit lnSpcReduction="10000"/>
          </a:bodyPr>
          <a:lstStyle/>
          <a:p>
            <a:pPr lvl="0" algn="just"/>
            <a:r>
              <a:rPr lang="pl-PL" dirty="0">
                <a:solidFill>
                  <a:schemeClr val="tx2"/>
                </a:solidFill>
              </a:rPr>
              <a:t>pamiętajcie, że najbezpieczniejsza kąpiel to ta w miejscach odpowiednio zorganizowanych i oznakowanych, będących pod nadzorem ratowników, czy funkcjonariuszy Policji Wodnej;</a:t>
            </a:r>
          </a:p>
          <a:p>
            <a:pPr lvl="0" algn="just"/>
            <a:r>
              <a:rPr lang="pl-PL" dirty="0">
                <a:solidFill>
                  <a:schemeClr val="tx2"/>
                </a:solidFill>
              </a:rPr>
              <a:t>zawsze stosujcie się do regulaminu kąpieliska i poleceń ratowników, opiekuna obiektu czy policjantów;</a:t>
            </a:r>
          </a:p>
          <a:p>
            <a:pPr lvl="0" algn="just"/>
            <a:r>
              <a:rPr lang="pl-PL" dirty="0">
                <a:solidFill>
                  <a:schemeClr val="tx2"/>
                </a:solidFill>
              </a:rPr>
              <a:t>bawiąc się w wodzie nie zakłócajcie wypoczynku i kąpieli innym, przede wszystkim nie krzyczcie, nie popychajcie innych;</a:t>
            </a:r>
          </a:p>
          <a:p>
            <a:pPr lvl="0" algn="just"/>
            <a:r>
              <a:rPr lang="pl-PL" dirty="0">
                <a:solidFill>
                  <a:schemeClr val="tx2"/>
                </a:solidFill>
              </a:rPr>
              <a:t>nie wrzucajcie przedmiotów do wody; </a:t>
            </a:r>
          </a:p>
          <a:p>
            <a:pPr lvl="0" algn="just"/>
            <a:r>
              <a:rPr lang="pl-PL" dirty="0">
                <a:solidFill>
                  <a:schemeClr val="tx2"/>
                </a:solidFill>
              </a:rPr>
              <a:t>nigdy nie skaczcie do wody w miejscach nierozpoznanych;</a:t>
            </a:r>
          </a:p>
          <a:p>
            <a:pPr lvl="0" algn="just"/>
            <a:r>
              <a:rPr lang="pl-PL" dirty="0">
                <a:solidFill>
                  <a:schemeClr val="tx2"/>
                </a:solidFill>
              </a:rPr>
              <a:t>jeśli dzieci są w wodzie miejcie nad nimi ciągły nadzór, również gdy potrafią pływać. Zwykłe zachłyśnięcie wodą może skończyć się utonięciem;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6A615FD-B45B-45CC-BFC1-71EB4E109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955" y="6553200"/>
            <a:ext cx="6876415" cy="228600"/>
          </a:xfrm>
        </p:spPr>
        <p:txBody>
          <a:bodyPr/>
          <a:lstStyle/>
          <a:p>
            <a:pPr rtl="0"/>
            <a:r>
              <a:rPr lang="pl-PL" b="1" dirty="0"/>
              <a:t>Autor - KPP w Działdowie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6C8C34E-266E-4ECC-A2C8-79BC66FCC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5" y="114299"/>
            <a:ext cx="1401772" cy="1117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D86CFC23-18A3-4B5A-93B7-00838C5F3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213" y="304800"/>
            <a:ext cx="6821487" cy="713509"/>
          </a:xfrm>
        </p:spPr>
        <p:txBody>
          <a:bodyPr rtlCol="0"/>
          <a:lstStyle/>
          <a:p>
            <a:r>
              <a:rPr lang="pl-P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PODCZAS POBYTU NAD WODĄ</a:t>
            </a:r>
            <a:endParaRPr lang="pl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57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965021" y="1232241"/>
            <a:ext cx="9107487" cy="3271665"/>
          </a:xfrm>
        </p:spPr>
        <p:txBody>
          <a:bodyPr rtlCol="0">
            <a:normAutofit/>
          </a:bodyPr>
          <a:lstStyle/>
          <a:p>
            <a:pPr lvl="0" algn="just"/>
            <a:r>
              <a:rPr lang="pl-PL" dirty="0">
                <a:solidFill>
                  <a:schemeClr val="tx2"/>
                </a:solidFill>
              </a:rPr>
              <a:t>nie pozostawiajcie na brzegu swoich rzeczy bez opieki. Jeśli są one cenne to oddajcie je lepiej do przechowalni lub pozostawcie w domu;</a:t>
            </a:r>
          </a:p>
          <a:p>
            <a:pPr lvl="0" algn="just"/>
            <a:r>
              <a:rPr lang="pl-PL" dirty="0">
                <a:solidFill>
                  <a:schemeClr val="tx2"/>
                </a:solidFill>
              </a:rPr>
              <a:t>korzystając ze sprzętu pływającego zawsze sprawdzajcie jego sprawność i </a:t>
            </a:r>
            <a:r>
              <a:rPr lang="pl-PL" b="1" dirty="0">
                <a:solidFill>
                  <a:schemeClr val="tx2"/>
                </a:solidFill>
              </a:rPr>
              <a:t>ubierajcie kamizelkę ratunkową</a:t>
            </a:r>
            <a:r>
              <a:rPr lang="pl-PL" dirty="0">
                <a:solidFill>
                  <a:schemeClr val="tx2"/>
                </a:solidFill>
              </a:rPr>
              <a:t>. Bezwzględnie zakładajcie kamizelkę dziecku; </a:t>
            </a:r>
          </a:p>
          <a:p>
            <a:pPr lvl="0" algn="just"/>
            <a:r>
              <a:rPr lang="pl-PL" dirty="0">
                <a:solidFill>
                  <a:schemeClr val="tx2"/>
                </a:solidFill>
              </a:rPr>
              <a:t>nie pływajcie łódkami, kajakami, rowerami czy motorówkami zbyt blisko kąpiących się;</a:t>
            </a:r>
          </a:p>
          <a:p>
            <a:pPr lvl="0" algn="just"/>
            <a:r>
              <a:rPr lang="pl-PL" dirty="0">
                <a:solidFill>
                  <a:schemeClr val="tx2"/>
                </a:solidFill>
              </a:rPr>
              <a:t>korzystając z materaca nie odpływajcie zbyt daleko od brzegu.</a:t>
            </a:r>
            <a:br>
              <a:rPr lang="pl-PL" dirty="0">
                <a:solidFill>
                  <a:schemeClr val="tx2"/>
                </a:solidFill>
              </a:rPr>
            </a:b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6A615FD-B45B-45CC-BFC1-71EB4E109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955" y="6515101"/>
            <a:ext cx="6876415" cy="228600"/>
          </a:xfrm>
        </p:spPr>
        <p:txBody>
          <a:bodyPr/>
          <a:lstStyle/>
          <a:p>
            <a:pPr rtl="0"/>
            <a:r>
              <a:rPr lang="pl-PL" b="1" dirty="0"/>
              <a:t>Autor - KPP w Działdowie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6C8C34E-266E-4ECC-A2C8-79BC66FCC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5" y="114299"/>
            <a:ext cx="1401772" cy="1117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D86CFC23-18A3-4B5A-93B7-00838C5F3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213" y="304800"/>
            <a:ext cx="6821487" cy="713509"/>
          </a:xfrm>
        </p:spPr>
        <p:txBody>
          <a:bodyPr rtlCol="0"/>
          <a:lstStyle/>
          <a:p>
            <a:r>
              <a:rPr lang="pl-P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PODCZAS POBYTU NAD WODĄ</a:t>
            </a:r>
            <a:endParaRPr lang="pl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18FBB8C-ED70-447D-809C-04B7CBB52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4741" y="4503906"/>
            <a:ext cx="2428875" cy="2162175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3162FE4E-A9CE-48C6-A38A-FF99D695C4E5}"/>
              </a:ext>
            </a:extLst>
          </p:cNvPr>
          <p:cNvSpPr/>
          <p:nvPr/>
        </p:nvSpPr>
        <p:spPr>
          <a:xfrm>
            <a:off x="2450562" y="4434149"/>
            <a:ext cx="68214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solidFill>
                  <a:schemeClr val="tx2"/>
                </a:solidFill>
              </a:rPr>
              <a:t>Większość utonięć jest rezultatem braku wyobraźni: korzystania z kąpieli po wypiciu alkoholu, w miejscach zabronionych czy skakania do wody po opalaniu.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3034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747887" y="384418"/>
            <a:ext cx="5829959" cy="577703"/>
          </a:xfrm>
        </p:spPr>
        <p:txBody>
          <a:bodyPr rtlCol="0">
            <a:noAutofit/>
          </a:bodyPr>
          <a:lstStyle/>
          <a:p>
            <a:pPr rtl="0"/>
            <a:r>
              <a:rPr lang="pl-PL" sz="3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W MIEJSCU ZAMIESZKANIA</a:t>
            </a:r>
            <a:endParaRPr lang="pl" sz="3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D5EBB42-C504-4B3B-89A1-6CA844FD1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955" y="6475097"/>
            <a:ext cx="6876415" cy="228600"/>
          </a:xfrm>
        </p:spPr>
        <p:txBody>
          <a:bodyPr/>
          <a:lstStyle/>
          <a:p>
            <a:pPr rtl="0"/>
            <a:r>
              <a:rPr lang="pl-PL" b="1" dirty="0"/>
              <a:t>Autor - KPP w Działdowie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95D3708-0DF3-4D60-8814-7CEE6E259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5" y="114299"/>
            <a:ext cx="1401772" cy="1117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843A4B2B-283B-4D36-A4E6-7F590C156521}"/>
              </a:ext>
            </a:extLst>
          </p:cNvPr>
          <p:cNvSpPr/>
          <p:nvPr/>
        </p:nvSpPr>
        <p:spPr>
          <a:xfrm>
            <a:off x="4419600" y="1728534"/>
            <a:ext cx="7041396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tx2"/>
                </a:solidFill>
              </a:rPr>
              <a:t>Nie baw się na budowach, w pobliżu wykopów i studni;</a:t>
            </a:r>
          </a:p>
          <a:p>
            <a:pPr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tx2"/>
                </a:solidFill>
              </a:rPr>
              <a:t>Unikaj miejsc, gdzie leżą niebezpieczne przedmioty;</a:t>
            </a:r>
          </a:p>
          <a:p>
            <a:pPr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tx2"/>
                </a:solidFill>
              </a:rPr>
              <a:t>Nie baw się pobliżu drogi oraz torów kolejowych;</a:t>
            </a:r>
          </a:p>
          <a:p>
            <a:pPr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tx2"/>
                </a:solidFill>
              </a:rPr>
              <a:t>Nie otwieraj drzwi, gdy obcy puka do nich;</a:t>
            </a:r>
          </a:p>
          <a:p>
            <a:pPr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tx2"/>
                </a:solidFill>
              </a:rPr>
              <a:t>Nie rozmawiaj i nie przyjmuj od obcych słodyczy, zabawek i innych rzeczy;</a:t>
            </a:r>
          </a:p>
          <a:p>
            <a:pPr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tx2"/>
                </a:solidFill>
              </a:rPr>
              <a:t>Nie wsiadaj do samochodu, którym kieruje obca osoba;</a:t>
            </a:r>
          </a:p>
          <a:p>
            <a:pPr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tx2"/>
                </a:solidFill>
              </a:rPr>
              <a:t>Nie przyjmuj od obcych propozycji wspólnego spaceru; </a:t>
            </a:r>
          </a:p>
          <a:p>
            <a:pPr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tx2"/>
                </a:solidFill>
              </a:rPr>
              <a:t>Nie podchodź w pobliże pracujących maszyn rolniczych.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577BE311-875A-42D9-9F59-5A84245EF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062" y="191791"/>
            <a:ext cx="2362200" cy="164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08213" y="529752"/>
            <a:ext cx="4151023" cy="675409"/>
          </a:xfrm>
        </p:spPr>
        <p:txBody>
          <a:bodyPr rtlCol="0"/>
          <a:lstStyle/>
          <a:p>
            <a:r>
              <a:rPr lang="pl-P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BĘDĄC W GÓRACH</a:t>
            </a:r>
            <a:endParaRPr lang="pl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997724" y="1600200"/>
            <a:ext cx="4572000" cy="4114800"/>
          </a:xfrm>
        </p:spPr>
        <p:txBody>
          <a:bodyPr rtlCol="0">
            <a:normAutofit fontScale="85000" lnSpcReduction="20000"/>
          </a:bodyPr>
          <a:lstStyle/>
          <a:p>
            <a:pPr lvl="0" algn="just"/>
            <a:r>
              <a:rPr lang="pl-PL" dirty="0">
                <a:solidFill>
                  <a:schemeClr val="tx2"/>
                </a:solidFill>
              </a:rPr>
              <a:t>podczas wycieczek dostosujcie obuwie i ubiór do panujących warunków atmosferycznych zakładając, że pogoda może w każdej chwili się zmienić; </a:t>
            </a:r>
          </a:p>
          <a:p>
            <a:pPr lvl="0" algn="just"/>
            <a:r>
              <a:rPr lang="pl-PL" dirty="0">
                <a:solidFill>
                  <a:schemeClr val="tx2"/>
                </a:solidFill>
              </a:rPr>
              <a:t>słuchajcie prognoz pogodowych w radiu czy telewizji;</a:t>
            </a:r>
          </a:p>
          <a:p>
            <a:pPr lvl="0" algn="just"/>
            <a:r>
              <a:rPr lang="pl-PL" dirty="0">
                <a:solidFill>
                  <a:schemeClr val="tx2"/>
                </a:solidFill>
              </a:rPr>
              <a:t>wychodząc ze schroniska na szlak, poinformujcie o tym jego pracowników podając planowaną trasę przemarszu i przybliżoną godzinę powrotu. Zgłoście swój powrót;</a:t>
            </a:r>
          </a:p>
          <a:p>
            <a:pPr lvl="0" algn="just"/>
            <a:r>
              <a:rPr lang="pl-PL" dirty="0">
                <a:solidFill>
                  <a:schemeClr val="tx2"/>
                </a:solidFill>
              </a:rPr>
              <a:t>przed wyprawą zapoznajcie się z mapą terenu dobierając długość i trudność szlaku turystycznego do możliwości najsłabszych uczestników wycieczki;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882353" y="1600200"/>
            <a:ext cx="4676909" cy="4114800"/>
          </a:xfrm>
        </p:spPr>
        <p:txBody>
          <a:bodyPr rtlCol="0">
            <a:normAutofit fontScale="85000" lnSpcReduction="20000"/>
          </a:bodyPr>
          <a:lstStyle/>
          <a:p>
            <a:pPr lvl="0" algn="just"/>
            <a:endParaRPr lang="pl-PL" dirty="0">
              <a:solidFill>
                <a:schemeClr val="tx2"/>
              </a:solidFill>
            </a:endParaRPr>
          </a:p>
          <a:p>
            <a:pPr lvl="0" algn="just"/>
            <a:r>
              <a:rPr lang="pl-PL" dirty="0">
                <a:solidFill>
                  <a:schemeClr val="tx2"/>
                </a:solidFill>
              </a:rPr>
              <a:t>w górach również bądźcie ostrożni w kontaktach z osobami obcymi;</a:t>
            </a:r>
          </a:p>
          <a:p>
            <a:pPr lvl="0" algn="just"/>
            <a:r>
              <a:rPr lang="pl-PL" dirty="0">
                <a:solidFill>
                  <a:schemeClr val="tx2"/>
                </a:solidFill>
              </a:rPr>
              <a:t>jeśli macie ze sobą telefon komórkowy zaprogramujcie w nim numery najbliższych placówek GOPR;</a:t>
            </a:r>
          </a:p>
          <a:p>
            <a:pPr lvl="0" algn="just"/>
            <a:r>
              <a:rPr lang="pl-PL" dirty="0">
                <a:solidFill>
                  <a:schemeClr val="tx2"/>
                </a:solidFill>
              </a:rPr>
              <a:t>zawsze zabierajcie ze sobą podstawowy sprzęt pierwszej pomocy, zwłaszcza do opatrywania ran i usztywniania złamanych czy zwichniętych kończyn, a także latarkę i gwizdek do sygnalizacji miejsca pobytu;</a:t>
            </a:r>
          </a:p>
          <a:p>
            <a:pPr lvl="0" algn="just"/>
            <a:r>
              <a:rPr lang="pl-PL" dirty="0">
                <a:solidFill>
                  <a:schemeClr val="tx2"/>
                </a:solidFill>
              </a:rPr>
              <a:t>nie wspinajcie się po skałach bez asekuracji i odpowiedniego przygotowania, a także sprzętu. Lepiej skorzystać z pomocy instruktora i w zaproponowanym przez niego terenie.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3D48242-8488-42AB-9111-064F52296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2397" y="6497329"/>
            <a:ext cx="6876415" cy="228600"/>
          </a:xfrm>
        </p:spPr>
        <p:txBody>
          <a:bodyPr/>
          <a:lstStyle/>
          <a:p>
            <a:pPr rtl="0"/>
            <a:r>
              <a:rPr lang="pl-PL" b="1" dirty="0"/>
              <a:t>Autor - KPP w Działdowie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D6EEBE0-67A9-4892-88F3-2D1F38D52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90" y="191791"/>
            <a:ext cx="1401772" cy="1117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62740" y="1232241"/>
            <a:ext cx="9372600" cy="3373582"/>
          </a:xfrm>
        </p:spPr>
        <p:txBody>
          <a:bodyPr rtlCol="0">
            <a:normAutofit/>
          </a:bodyPr>
          <a:lstStyle/>
          <a:p>
            <a:pPr algn="just"/>
            <a:r>
              <a:rPr lang="pl-PL" b="1" dirty="0">
                <a:solidFill>
                  <a:schemeClr val="tx2"/>
                </a:solidFill>
              </a:rPr>
              <a:t>W górach karetka do nikogo nie dojedzie</a:t>
            </a:r>
            <a:r>
              <a:rPr lang="pl-PL" dirty="0"/>
              <a:t>, </a:t>
            </a:r>
            <a:r>
              <a:rPr lang="pl-PL" dirty="0">
                <a:solidFill>
                  <a:schemeClr val="tx2"/>
                </a:solidFill>
              </a:rPr>
              <a:t>znalezienie kogoś jest bardzo trudne (nawet z powietrza) - nikt więc szybko nie udzieli Wam pomocy. Uważajcie więc na siebie, bądźcie rozważni i wykorzystajcie do maksimum swoją wyobraźnię. </a:t>
            </a:r>
            <a:endParaRPr lang="pl" dirty="0">
              <a:solidFill>
                <a:schemeClr val="tx2"/>
              </a:solidFill>
            </a:endParaRP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6165BF2-CD31-41C6-A162-45BDBA850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955" y="6515101"/>
            <a:ext cx="6876415" cy="228600"/>
          </a:xfrm>
        </p:spPr>
        <p:txBody>
          <a:bodyPr/>
          <a:lstStyle/>
          <a:p>
            <a:pPr rtl="0"/>
            <a:r>
              <a:rPr lang="pl-PL" b="1" dirty="0"/>
              <a:t>Autor - KPP w Działdowie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C0248E7-3955-429B-A469-EBC9B8C5F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5" y="114299"/>
            <a:ext cx="1401772" cy="1117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D6760207-09BC-47AB-B452-1EE8F61884FA}"/>
              </a:ext>
            </a:extLst>
          </p:cNvPr>
          <p:cNvSpPr txBox="1">
            <a:spLocks/>
          </p:cNvSpPr>
          <p:nvPr/>
        </p:nvSpPr>
        <p:spPr>
          <a:xfrm>
            <a:off x="2062740" y="556832"/>
            <a:ext cx="4151023" cy="6754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BĘDĄC W GÓRACH</a:t>
            </a:r>
            <a:endParaRPr lang="pl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52489" y="636415"/>
            <a:ext cx="5881903" cy="539858"/>
          </a:xfrm>
        </p:spPr>
        <p:txBody>
          <a:bodyPr rtlCol="0">
            <a:noAutofit/>
          </a:bodyPr>
          <a:lstStyle/>
          <a:p>
            <a:pPr rtl="0"/>
            <a:r>
              <a:rPr lang="pl-P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Bezpiecznie w lesie i na biwaku</a:t>
            </a:r>
            <a:endParaRPr lang="pl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2167825" y="1468464"/>
            <a:ext cx="5666567" cy="4242435"/>
          </a:xfrm>
        </p:spPr>
        <p:txBody>
          <a:bodyPr rtlCol="0">
            <a:normAutofit/>
          </a:bodyPr>
          <a:lstStyle/>
          <a:p>
            <a:pPr rtl="0"/>
            <a:r>
              <a:rPr lang="pl-PL" dirty="0">
                <a:solidFill>
                  <a:schemeClr val="tx2"/>
                </a:solidFill>
              </a:rPr>
              <a:t>Nie wchodź sam do lasu</a:t>
            </a:r>
          </a:p>
          <a:p>
            <a:pPr rtl="0"/>
            <a:r>
              <a:rPr lang="pl-PL" dirty="0">
                <a:solidFill>
                  <a:schemeClr val="tx2"/>
                </a:solidFill>
              </a:rPr>
              <a:t>Nie oddalaj się od grupy, z którą idziesz – możesz się zgubić</a:t>
            </a:r>
          </a:p>
          <a:p>
            <a:pPr rtl="0"/>
            <a:r>
              <a:rPr lang="pl-PL" dirty="0">
                <a:solidFill>
                  <a:schemeClr val="tx2"/>
                </a:solidFill>
              </a:rPr>
              <a:t>Nie baw się ogniem, nie rozpalaj ogniska</a:t>
            </a:r>
          </a:p>
          <a:p>
            <a:pPr rtl="0"/>
            <a:r>
              <a:rPr lang="pl-PL" dirty="0">
                <a:solidFill>
                  <a:schemeClr val="tx2"/>
                </a:solidFill>
              </a:rPr>
              <a:t>Nie zaśmiecaj lasu</a:t>
            </a:r>
          </a:p>
          <a:p>
            <a:pPr rtl="0"/>
            <a:r>
              <a:rPr lang="pl-PL" dirty="0">
                <a:solidFill>
                  <a:schemeClr val="tx2"/>
                </a:solidFill>
              </a:rPr>
              <a:t>Nie hałasuj – w lesie są też inni mieszkańcy</a:t>
            </a:r>
          </a:p>
          <a:p>
            <a:pPr rtl="0"/>
            <a:r>
              <a:rPr lang="pl-PL" dirty="0">
                <a:solidFill>
                  <a:schemeClr val="tx2"/>
                </a:solidFill>
              </a:rPr>
              <a:t>Nie jedz nieznanych owoców i roślin leśnych</a:t>
            </a:r>
          </a:p>
          <a:p>
            <a:pPr rtl="0"/>
            <a:r>
              <a:rPr lang="pl-PL" dirty="0">
                <a:solidFill>
                  <a:schemeClr val="tx2"/>
                </a:solidFill>
              </a:rPr>
              <a:t>Nie podchodź do dzikich zwierząt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" name="Symbol zastępczy zawartości 9" descr="Ognisko">
            <a:extLst>
              <a:ext uri="{FF2B5EF4-FFF2-40B4-BE49-F238E27FC236}">
                <a16:creationId xmlns:a16="http://schemas.microsoft.com/office/drawing/2014/main" id="{79AEC38B-AA78-4E6B-97F9-467FC69FB70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3071" y="952380"/>
            <a:ext cx="914400" cy="914400"/>
          </a:xfrm>
        </p:spPr>
      </p:pic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92E01392-E347-4F80-ABE9-887EF2D84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955" y="6515101"/>
            <a:ext cx="6876415" cy="228600"/>
          </a:xfrm>
        </p:spPr>
        <p:txBody>
          <a:bodyPr/>
          <a:lstStyle/>
          <a:p>
            <a:pPr rtl="0"/>
            <a:r>
              <a:rPr lang="pl-PL" b="1" dirty="0"/>
              <a:t>Autor - KPP w Działdowie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993C586-699C-4A16-BF78-CA183BDB0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5" y="114299"/>
            <a:ext cx="1401772" cy="1117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Grafika 11" descr="Zakaz śmiecenia">
            <a:extLst>
              <a:ext uri="{FF2B5EF4-FFF2-40B4-BE49-F238E27FC236}">
                <a16:creationId xmlns:a16="http://schemas.microsoft.com/office/drawing/2014/main" id="{F9FD7929-22EF-4506-8B64-F549EF9E3E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5948" y="3803457"/>
            <a:ext cx="914400" cy="914400"/>
          </a:xfrm>
          <a:prstGeom prst="rect">
            <a:avLst/>
          </a:prstGeom>
        </p:spPr>
      </p:pic>
      <p:pic>
        <p:nvPicPr>
          <p:cNvPr id="14" name="Grafika 13" descr="Głuchy">
            <a:extLst>
              <a:ext uri="{FF2B5EF4-FFF2-40B4-BE49-F238E27FC236}">
                <a16:creationId xmlns:a16="http://schemas.microsoft.com/office/drawing/2014/main" id="{0EE0E7FB-29AD-4288-BF1C-243EBF3E1D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19619" y="2324474"/>
            <a:ext cx="914400" cy="914400"/>
          </a:xfrm>
          <a:prstGeom prst="rect">
            <a:avLst/>
          </a:prstGeom>
        </p:spPr>
      </p:pic>
      <p:pic>
        <p:nvPicPr>
          <p:cNvPr id="5126" name="Picture 6" descr="zakazy wstępu do lasu - Aktualności - Regionalna Dyrekcja Lasów ...">
            <a:extLst>
              <a:ext uri="{FF2B5EF4-FFF2-40B4-BE49-F238E27FC236}">
                <a16:creationId xmlns:a16="http://schemas.microsoft.com/office/drawing/2014/main" id="{58EEB8BA-CF51-4331-8017-5052447C6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948" y="923706"/>
            <a:ext cx="987154" cy="112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7D06DD62-5763-4EE0-9F4B-DF158BBC03EA}"/>
              </a:ext>
            </a:extLst>
          </p:cNvPr>
          <p:cNvGrpSpPr/>
          <p:nvPr/>
        </p:nvGrpSpPr>
        <p:grpSpPr>
          <a:xfrm>
            <a:off x="9106060" y="1000168"/>
            <a:ext cx="914400" cy="914400"/>
            <a:chOff x="9584455" y="845492"/>
            <a:chExt cx="914400" cy="914400"/>
          </a:xfrm>
        </p:grpSpPr>
        <p:cxnSp>
          <p:nvCxnSpPr>
            <p:cNvPr id="16" name="Łącznik prosty 15">
              <a:extLst>
                <a:ext uri="{FF2B5EF4-FFF2-40B4-BE49-F238E27FC236}">
                  <a16:creationId xmlns:a16="http://schemas.microsoft.com/office/drawing/2014/main" id="{E54EC0F4-7635-4470-AB58-6AF21BE44F35}"/>
                </a:ext>
              </a:extLst>
            </p:cNvPr>
            <p:cNvCxnSpPr/>
            <p:nvPr/>
          </p:nvCxnSpPr>
          <p:spPr>
            <a:xfrm>
              <a:off x="9584455" y="906344"/>
              <a:ext cx="914400" cy="85354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>
              <a:extLst>
                <a:ext uri="{FF2B5EF4-FFF2-40B4-BE49-F238E27FC236}">
                  <a16:creationId xmlns:a16="http://schemas.microsoft.com/office/drawing/2014/main" id="{055B0884-F9C7-4534-9044-DD5A879E5B91}"/>
                </a:ext>
              </a:extLst>
            </p:cNvPr>
            <p:cNvCxnSpPr/>
            <p:nvPr/>
          </p:nvCxnSpPr>
          <p:spPr>
            <a:xfrm flipH="1">
              <a:off x="9584455" y="845492"/>
              <a:ext cx="914400" cy="914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8" name="Picture 8" descr="Kierowco uważaj na zwierzynę leśną | Komenda Powiatowa Policji w ...">
            <a:extLst>
              <a:ext uri="{FF2B5EF4-FFF2-40B4-BE49-F238E27FC236}">
                <a16:creationId xmlns:a16="http://schemas.microsoft.com/office/drawing/2014/main" id="{5761BC91-DB80-4453-8622-215925CC9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843" y="3677943"/>
            <a:ext cx="1128176" cy="112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2719B08D-8CBF-4DA7-ABBF-AE485C80855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983" t="4941" r="8886" b="1662"/>
          <a:stretch/>
        </p:blipFill>
        <p:spPr>
          <a:xfrm>
            <a:off x="9075948" y="2179134"/>
            <a:ext cx="1135164" cy="1359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</p:sld>
</file>

<file path=ppt/theme/theme1.xml><?xml version="1.0" encoding="utf-8"?>
<a:theme xmlns:a="http://schemas.openxmlformats.org/drawingml/2006/main" name="Bawiące się dzieci 16: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58_TF03461883_TF03461883" id="{CB1E742B-07C7-400E-AC72-0F240E4DAFC6}" vid="{6946C01C-0A18-4EED-B65C-F3BDDA07F56C}"/>
    </a:ext>
  </a:extLst>
</a:theme>
</file>

<file path=ppt/theme/theme2.xml><?xml version="1.0" encoding="utf-8"?>
<a:theme xmlns:a="http://schemas.openxmlformats.org/drawingml/2006/main" name="Motyw pakietu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związana z edukacją z bawiącymi się dziećmi (ilustracja w stylu kreskówki, panoramiczna)</Template>
  <TotalTime>419</TotalTime>
  <Words>750</Words>
  <Application>Microsoft Office PowerPoint</Application>
  <PresentationFormat>Panoramiczny</PresentationFormat>
  <Paragraphs>113</Paragraphs>
  <Slides>14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2" baseType="lpstr">
      <vt:lpstr>Amiri Quran</vt:lpstr>
      <vt:lpstr>Arial</vt:lpstr>
      <vt:lpstr>Bradley Hand ITC</vt:lpstr>
      <vt:lpstr>Curlz MT</vt:lpstr>
      <vt:lpstr>Euphemia</vt:lpstr>
      <vt:lpstr>tahoma</vt:lpstr>
      <vt:lpstr>Wingdings</vt:lpstr>
      <vt:lpstr>Bawiące się dzieci 16:9</vt:lpstr>
      <vt:lpstr>Prezentacja programu PowerPoint</vt:lpstr>
      <vt:lpstr>Bezpieczne wakacje</vt:lpstr>
      <vt:lpstr>WYCHODZĄC Z DOMU</vt:lpstr>
      <vt:lpstr>PODCZAS POBYTU NAD WODĄ</vt:lpstr>
      <vt:lpstr>PODCZAS POBYTU NAD WODĄ</vt:lpstr>
      <vt:lpstr>Prezentacja programu PowerPoint</vt:lpstr>
      <vt:lpstr>BĘDĄC W GÓRACH</vt:lpstr>
      <vt:lpstr>W górach karetka do nikogo nie dojedzie, znalezienie kogoś jest bardzo trudne (nawet z powietrza) - nikt więc szybko nie udzieli Wam pomocy. Uważajcie więc na siebie, bądźcie rozważni i wykorzystajcie do maksimum swoją wyobraźnię. </vt:lpstr>
      <vt:lpstr>Bezpiecznie w lesie i na biwaku</vt:lpstr>
      <vt:lpstr>Prezentacja programu PowerPoint</vt:lpstr>
      <vt:lpstr>Prezentacja programu PowerPoint</vt:lpstr>
      <vt:lpstr>Prezentacja programu PowerPoint</vt:lpstr>
      <vt:lpstr>Prezentacja programu PowerPoint</vt:lpstr>
      <vt:lpstr>Dziękujemy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Bezpieczne wakacje</dc:title>
  <dc:creator>prasowy</dc:creator>
  <cp:lastModifiedBy>prasowy</cp:lastModifiedBy>
  <cp:revision>38</cp:revision>
  <dcterms:created xsi:type="dcterms:W3CDTF">2020-06-23T08:06:57Z</dcterms:created>
  <dcterms:modified xsi:type="dcterms:W3CDTF">2020-06-26T10:35:07Z</dcterms:modified>
</cp:coreProperties>
</file>